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299" r:id="rId2"/>
    <p:sldId id="655" r:id="rId3"/>
    <p:sldId id="260" r:id="rId4"/>
    <p:sldId id="257" r:id="rId5"/>
    <p:sldId id="602" r:id="rId6"/>
    <p:sldId id="605" r:id="rId7"/>
    <p:sldId id="287" r:id="rId8"/>
    <p:sldId id="657" r:id="rId9"/>
    <p:sldId id="266" r:id="rId10"/>
    <p:sldId id="663" r:id="rId11"/>
    <p:sldId id="667" r:id="rId12"/>
    <p:sldId id="666" r:id="rId13"/>
    <p:sldId id="375" r:id="rId14"/>
    <p:sldId id="669" r:id="rId15"/>
    <p:sldId id="1297" r:id="rId16"/>
    <p:sldId id="608" r:id="rId17"/>
    <p:sldId id="267" r:id="rId18"/>
    <p:sldId id="814" r:id="rId19"/>
    <p:sldId id="1298" r:id="rId20"/>
    <p:sldId id="609" r:id="rId21"/>
    <p:sldId id="610" r:id="rId22"/>
    <p:sldId id="659" r:id="rId23"/>
    <p:sldId id="661" r:id="rId24"/>
    <p:sldId id="662" r:id="rId25"/>
    <p:sldId id="660" r:id="rId26"/>
    <p:sldId id="271" r:id="rId27"/>
    <p:sldId id="273" r:id="rId28"/>
    <p:sldId id="673" r:id="rId29"/>
    <p:sldId id="1288" r:id="rId30"/>
    <p:sldId id="934" r:id="rId31"/>
    <p:sldId id="1281" r:id="rId32"/>
    <p:sldId id="1283" r:id="rId33"/>
    <p:sldId id="1284" r:id="rId34"/>
    <p:sldId id="1286" r:id="rId35"/>
    <p:sldId id="674" r:id="rId36"/>
    <p:sldId id="672" r:id="rId37"/>
    <p:sldId id="612" r:id="rId38"/>
    <p:sldId id="1289" r:id="rId39"/>
    <p:sldId id="1290" r:id="rId40"/>
    <p:sldId id="615" r:id="rId41"/>
    <p:sldId id="1292" r:id="rId42"/>
    <p:sldId id="634" r:id="rId43"/>
    <p:sldId id="1295" r:id="rId44"/>
    <p:sldId id="1296" r:id="rId45"/>
    <p:sldId id="1293" r:id="rId46"/>
    <p:sldId id="1294" r:id="rId47"/>
  </p:sldIdLst>
  <p:sldSz cx="9144000" cy="6858000" type="screen4x3"/>
  <p:notesSz cx="6950075" cy="9236075"/>
  <p:custDataLst>
    <p:tags r:id="rId5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2B914F-B517-C934-B167-A1D26969AED1}" name="Gayeong Song" initials="GS" userId="+IqrvxkrzI0ypXTTXkVBxLpeK6cMso1/NnZrTwoCRbI=" providerId="None"/>
  <p188:author id="{A15A3455-EFC0-7BDD-4D55-ACA175EEF932}" name="Shepard, Mark" initials="MS" userId="S::mark_shepard@hks.harvard.edu::f4e1c27b-e678-4bdf-ac25-58c17869a342" providerId="AD"/>
  <p188:author id="{72D77892-8448-6150-7735-6F4A1F4C6E68}" name="Song, Gayeong" initials="" userId="S::gayeong_song@fas.harvard.edu::d3f9cd25-b0e5-459b-97b3-6b930ead3c07" providerId="AD"/>
  <p188:author id="{B1128FEE-A751-E74F-4DD6-06F2A2676AE9}" name="Pukelis, Kelsey" initials="KP" userId="S::kelseypukelis@g.harvard.edu::898bc7b5-3bb9-4e71-b694-d340b8d841f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k Shepard" initials="MS" lastIdx="1" clrIdx="0">
    <p:extLst>
      <p:ext uri="{19B8F6BF-5375-455C-9EA6-DF929625EA0E}">
        <p15:presenceInfo xmlns:p15="http://schemas.microsoft.com/office/powerpoint/2012/main" userId="ef8a6332cb78d5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96B24"/>
    <a:srgbClr val="FF0000"/>
    <a:srgbClr val="0060A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09764-BCE6-4069-BB84-7BE048191B69}" v="585" dt="2025-02-24T02:36:49.0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59" autoAdjust="0"/>
    <p:restoredTop sz="89986" autoAdjust="0"/>
  </p:normalViewPr>
  <p:slideViewPr>
    <p:cSldViewPr>
      <p:cViewPr varScale="1">
        <p:scale>
          <a:sx n="95" d="100"/>
          <a:sy n="95" d="100"/>
        </p:scale>
        <p:origin x="978"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001" cy="462721"/>
          </a:xfrm>
          <a:prstGeom prst="rect">
            <a:avLst/>
          </a:prstGeom>
        </p:spPr>
        <p:txBody>
          <a:bodyPr vert="horz" lIns="87490" tIns="43745" rIns="87490" bIns="43745" rtlCol="0"/>
          <a:lstStyle>
            <a:lvl1pPr algn="l">
              <a:defRPr sz="1100"/>
            </a:lvl1pPr>
          </a:lstStyle>
          <a:p>
            <a:endParaRPr lang="en-US"/>
          </a:p>
        </p:txBody>
      </p:sp>
      <p:sp>
        <p:nvSpPr>
          <p:cNvPr id="3" name="Date Placeholder 2"/>
          <p:cNvSpPr>
            <a:spLocks noGrp="1"/>
          </p:cNvSpPr>
          <p:nvPr>
            <p:ph type="dt" sz="quarter" idx="1"/>
          </p:nvPr>
        </p:nvSpPr>
        <p:spPr>
          <a:xfrm>
            <a:off x="3936566" y="0"/>
            <a:ext cx="3012001" cy="462721"/>
          </a:xfrm>
          <a:prstGeom prst="rect">
            <a:avLst/>
          </a:prstGeom>
        </p:spPr>
        <p:txBody>
          <a:bodyPr vert="horz" lIns="87490" tIns="43745" rIns="87490" bIns="43745" rtlCol="0"/>
          <a:lstStyle>
            <a:lvl1pPr algn="r">
              <a:defRPr sz="1100"/>
            </a:lvl1pPr>
          </a:lstStyle>
          <a:p>
            <a:fld id="{58ABCB3E-0806-4237-A861-590B7FBFB7B8}" type="datetimeFigureOut">
              <a:rPr lang="en-US" smtClean="0"/>
              <a:t>2/28/2025</a:t>
            </a:fld>
            <a:endParaRPr lang="en-US"/>
          </a:p>
        </p:txBody>
      </p:sp>
      <p:sp>
        <p:nvSpPr>
          <p:cNvPr id="4" name="Footer Placeholder 3"/>
          <p:cNvSpPr>
            <a:spLocks noGrp="1"/>
          </p:cNvSpPr>
          <p:nvPr>
            <p:ph type="ftr" sz="quarter" idx="2"/>
          </p:nvPr>
        </p:nvSpPr>
        <p:spPr>
          <a:xfrm>
            <a:off x="0" y="8773355"/>
            <a:ext cx="3012001" cy="462720"/>
          </a:xfrm>
          <a:prstGeom prst="rect">
            <a:avLst/>
          </a:prstGeom>
        </p:spPr>
        <p:txBody>
          <a:bodyPr vert="horz" lIns="87490" tIns="43745" rIns="87490" bIns="43745" rtlCol="0" anchor="b"/>
          <a:lstStyle>
            <a:lvl1pPr algn="l">
              <a:defRPr sz="1100"/>
            </a:lvl1pPr>
          </a:lstStyle>
          <a:p>
            <a:endParaRPr lang="en-US"/>
          </a:p>
        </p:txBody>
      </p:sp>
      <p:sp>
        <p:nvSpPr>
          <p:cNvPr id="5" name="Slide Number Placeholder 4"/>
          <p:cNvSpPr>
            <a:spLocks noGrp="1"/>
          </p:cNvSpPr>
          <p:nvPr>
            <p:ph type="sldNum" sz="quarter" idx="3"/>
          </p:nvPr>
        </p:nvSpPr>
        <p:spPr>
          <a:xfrm>
            <a:off x="3936566" y="8773355"/>
            <a:ext cx="3012001" cy="462720"/>
          </a:xfrm>
          <a:prstGeom prst="rect">
            <a:avLst/>
          </a:prstGeom>
        </p:spPr>
        <p:txBody>
          <a:bodyPr vert="horz" lIns="87490" tIns="43745" rIns="87490" bIns="43745" rtlCol="0" anchor="b"/>
          <a:lstStyle>
            <a:lvl1pPr algn="r">
              <a:defRPr sz="1100"/>
            </a:lvl1pPr>
          </a:lstStyle>
          <a:p>
            <a:fld id="{3FCD4DE1-3933-4FA2-BA62-0F16CDEC1967}" type="slidenum">
              <a:rPr lang="en-US" smtClean="0"/>
              <a:t>‹#›</a:t>
            </a:fld>
            <a:endParaRPr lang="en-US"/>
          </a:p>
        </p:txBody>
      </p:sp>
    </p:spTree>
    <p:extLst>
      <p:ext uri="{BB962C8B-B14F-4D97-AF65-F5344CB8AC3E}">
        <p14:creationId xmlns:p14="http://schemas.microsoft.com/office/powerpoint/2010/main" val="3735513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001" cy="461193"/>
          </a:xfrm>
          <a:prstGeom prst="rect">
            <a:avLst/>
          </a:prstGeom>
        </p:spPr>
        <p:txBody>
          <a:bodyPr vert="horz" lIns="87490" tIns="43745" rIns="87490" bIns="43745" rtlCol="0"/>
          <a:lstStyle>
            <a:lvl1pPr algn="l" eaLnBrk="1" hangingPunct="1">
              <a:defRPr sz="11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36566" y="0"/>
            <a:ext cx="3012001" cy="461193"/>
          </a:xfrm>
          <a:prstGeom prst="rect">
            <a:avLst/>
          </a:prstGeom>
        </p:spPr>
        <p:txBody>
          <a:bodyPr vert="horz" lIns="87490" tIns="43745" rIns="87490" bIns="43745" rtlCol="0"/>
          <a:lstStyle>
            <a:lvl1pPr algn="r" eaLnBrk="1" hangingPunct="1">
              <a:defRPr sz="1100">
                <a:latin typeface="Arial" charset="0"/>
                <a:cs typeface="Arial" charset="0"/>
              </a:defRPr>
            </a:lvl1pPr>
          </a:lstStyle>
          <a:p>
            <a:pPr>
              <a:defRPr/>
            </a:pPr>
            <a:fld id="{8A244010-0716-4D8A-910A-B2AB6A6ED6BA}" type="datetimeFigureOut">
              <a:rPr lang="en-US"/>
              <a:pPr>
                <a:defRPr/>
              </a:pPr>
              <a:t>2/28/2025</a:t>
            </a:fld>
            <a:endParaRPr lang="en-US"/>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87490" tIns="43745" rIns="87490" bIns="43745" rtlCol="0" anchor="ctr"/>
          <a:lstStyle/>
          <a:p>
            <a:pPr lvl="0"/>
            <a:endParaRPr lang="en-US" noProof="0"/>
          </a:p>
        </p:txBody>
      </p:sp>
      <p:sp>
        <p:nvSpPr>
          <p:cNvPr id="5" name="Notes Placeholder 4"/>
          <p:cNvSpPr>
            <a:spLocks noGrp="1"/>
          </p:cNvSpPr>
          <p:nvPr>
            <p:ph type="body" sz="quarter" idx="3"/>
          </p:nvPr>
        </p:nvSpPr>
        <p:spPr>
          <a:xfrm>
            <a:off x="695310" y="4387442"/>
            <a:ext cx="5559457" cy="4155317"/>
          </a:xfrm>
          <a:prstGeom prst="rect">
            <a:avLst/>
          </a:prstGeom>
        </p:spPr>
        <p:txBody>
          <a:bodyPr vert="horz" lIns="87490" tIns="43745" rIns="87490" bIns="4374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3356"/>
            <a:ext cx="3012001" cy="461193"/>
          </a:xfrm>
          <a:prstGeom prst="rect">
            <a:avLst/>
          </a:prstGeom>
        </p:spPr>
        <p:txBody>
          <a:bodyPr vert="horz" lIns="87490" tIns="43745" rIns="87490" bIns="43745" rtlCol="0" anchor="b"/>
          <a:lstStyle>
            <a:lvl1pPr algn="l" eaLnBrk="1" hangingPunct="1">
              <a:defRPr sz="11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36566" y="8773356"/>
            <a:ext cx="3012001" cy="461193"/>
          </a:xfrm>
          <a:prstGeom prst="rect">
            <a:avLst/>
          </a:prstGeom>
        </p:spPr>
        <p:txBody>
          <a:bodyPr vert="horz" wrap="square" lIns="87490" tIns="43745" rIns="87490" bIns="43745" numCol="1" anchor="b" anchorCtr="0" compatLnSpc="1">
            <a:prstTxWarp prst="textNoShape">
              <a:avLst/>
            </a:prstTxWarp>
          </a:bodyPr>
          <a:lstStyle>
            <a:lvl1pPr algn="r" eaLnBrk="1" hangingPunct="1">
              <a:defRPr sz="1100"/>
            </a:lvl1pPr>
          </a:lstStyle>
          <a:p>
            <a:fld id="{E31C6F5C-48B2-4667-A8FE-EBEA2675C083}" type="slidenum">
              <a:rPr lang="en-US" altLang="en-US"/>
              <a:pPr/>
              <a:t>‹#›</a:t>
            </a:fld>
            <a:endParaRPr lang="en-US" altLang="en-US"/>
          </a:p>
        </p:txBody>
      </p:sp>
    </p:spTree>
    <p:extLst>
      <p:ext uri="{BB962C8B-B14F-4D97-AF65-F5344CB8AC3E}">
        <p14:creationId xmlns:p14="http://schemas.microsoft.com/office/powerpoint/2010/main" val="27679457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ns-prod.azureedge.us/sites/default/files/FSPFoodRestrictions.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3738"/>
            <a:ext cx="4616450" cy="34623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1C6F5C-48B2-4667-A8FE-EBEA2675C083}" type="slidenum">
              <a:rPr lang="en-US" altLang="en-US" smtClean="0"/>
              <a:pPr/>
              <a:t>1</a:t>
            </a:fld>
            <a:endParaRPr lang="en-US" altLang="en-US"/>
          </a:p>
        </p:txBody>
      </p:sp>
    </p:spTree>
    <p:extLst>
      <p:ext uri="{BB962C8B-B14F-4D97-AF65-F5344CB8AC3E}">
        <p14:creationId xmlns:p14="http://schemas.microsoft.com/office/powerpoint/2010/main" val="234841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https://frac.org/healthy-school-meals-for-all accessed 2024-09-13</a:t>
            </a:r>
          </a:p>
        </p:txBody>
      </p:sp>
      <p:sp>
        <p:nvSpPr>
          <p:cNvPr id="4" name="Slide Number Placeholder 3"/>
          <p:cNvSpPr>
            <a:spLocks noGrp="1"/>
          </p:cNvSpPr>
          <p:nvPr>
            <p:ph type="sldNum" sz="quarter" idx="5"/>
          </p:nvPr>
        </p:nvSpPr>
        <p:spPr/>
        <p:txBody>
          <a:bodyPr/>
          <a:lstStyle/>
          <a:p>
            <a:fld id="{2D33D120-1D9F-4242-8F1F-212519A1FC17}" type="slidenum">
              <a:rPr lang="en-US" smtClean="0"/>
              <a:t>13</a:t>
            </a:fld>
            <a:endParaRPr lang="en-US"/>
          </a:p>
        </p:txBody>
      </p:sp>
    </p:spTree>
    <p:extLst>
      <p:ext uri="{BB962C8B-B14F-4D97-AF65-F5344CB8AC3E}">
        <p14:creationId xmlns:p14="http://schemas.microsoft.com/office/powerpoint/2010/main" val="2104434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for participant characteristics: FY 2022 SNAP Households Characteristics https://www.fns.usda.gov/research/snap/characteristics-fy22 </a:t>
            </a:r>
          </a:p>
        </p:txBody>
      </p:sp>
      <p:sp>
        <p:nvSpPr>
          <p:cNvPr id="4" name="Slide Number Placeholder 3"/>
          <p:cNvSpPr>
            <a:spLocks noGrp="1"/>
          </p:cNvSpPr>
          <p:nvPr>
            <p:ph type="sldNum" sz="quarter" idx="5"/>
          </p:nvPr>
        </p:nvSpPr>
        <p:spPr/>
        <p:txBody>
          <a:bodyPr/>
          <a:lstStyle/>
          <a:p>
            <a:fld id="{E31C6F5C-48B2-4667-A8FE-EBEA2675C083}" type="slidenum">
              <a:rPr lang="en-US" altLang="en-US" smtClean="0"/>
              <a:pPr/>
              <a:t>20</a:t>
            </a:fld>
            <a:endParaRPr lang="en-US" altLang="en-US"/>
          </a:p>
        </p:txBody>
      </p:sp>
    </p:spTree>
    <p:extLst>
      <p:ext uri="{BB962C8B-B14F-4D97-AF65-F5344CB8AC3E}">
        <p14:creationId xmlns:p14="http://schemas.microsoft.com/office/powerpoint/2010/main" val="1878209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https://x.com/TexasDSHS/status/794989916216233984/photo/1</a:t>
            </a:r>
          </a:p>
        </p:txBody>
      </p:sp>
      <p:sp>
        <p:nvSpPr>
          <p:cNvPr id="4" name="Slide Number Placeholder 3"/>
          <p:cNvSpPr>
            <a:spLocks noGrp="1"/>
          </p:cNvSpPr>
          <p:nvPr>
            <p:ph type="sldNum" sz="quarter" idx="5"/>
          </p:nvPr>
        </p:nvSpPr>
        <p:spPr/>
        <p:txBody>
          <a:bodyPr/>
          <a:lstStyle/>
          <a:p>
            <a:fld id="{E31C6F5C-48B2-4667-A8FE-EBEA2675C083}" type="slidenum">
              <a:rPr lang="en-US" altLang="en-US" smtClean="0"/>
              <a:pPr/>
              <a:t>25</a:t>
            </a:fld>
            <a:endParaRPr lang="en-US" altLang="en-US"/>
          </a:p>
        </p:txBody>
      </p:sp>
    </p:spTree>
    <p:extLst>
      <p:ext uri="{BB962C8B-B14F-4D97-AF65-F5344CB8AC3E}">
        <p14:creationId xmlns:p14="http://schemas.microsoft.com/office/powerpoint/2010/main" val="2396574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mj-lt"/>
              <a:buNone/>
            </a:pPr>
            <a:r>
              <a:rPr lang="en-US" b="1" dirty="0"/>
              <a:t>Some rationales: </a:t>
            </a:r>
          </a:p>
          <a:p>
            <a:pPr marL="457200" lvl="1" indent="0">
              <a:buFont typeface="+mj-lt"/>
              <a:buNone/>
            </a:pPr>
            <a:endParaRPr lang="en-US" b="1" dirty="0"/>
          </a:p>
          <a:p>
            <a:pPr marL="800100" lvl="1" indent="-342900">
              <a:buFont typeface="+mj-lt"/>
              <a:buAutoNum type="arabicPeriod"/>
            </a:pPr>
            <a:r>
              <a:rPr lang="en-US" b="1" dirty="0"/>
              <a:t>Self-targeting</a:t>
            </a:r>
            <a:r>
              <a:rPr lang="en-US" dirty="0"/>
              <a:t>: In-kind may be less attractive to not “truly needy” types</a:t>
            </a:r>
          </a:p>
          <a:p>
            <a:pPr marL="800100" lvl="1" indent="-342900">
              <a:buFont typeface="+mj-lt"/>
              <a:buAutoNum type="arabicPeriod"/>
            </a:pPr>
            <a:r>
              <a:rPr lang="en-US" b="1" dirty="0"/>
              <a:t>Samaritan’s dilemma:</a:t>
            </a:r>
            <a:r>
              <a:rPr lang="en-US" dirty="0"/>
              <a:t> Private charities will provide certain in-kind benefits (food, health care) to the poor anyway</a:t>
            </a:r>
          </a:p>
          <a:p>
            <a:pPr marL="800100" lvl="1" indent="-342900">
              <a:buFont typeface="+mj-lt"/>
              <a:buAutoNum type="arabicPeriod"/>
            </a:pPr>
            <a:r>
              <a:rPr lang="en-US" b="1" dirty="0"/>
              <a:t>Pecuniary externalities:</a:t>
            </a:r>
            <a:r>
              <a:rPr lang="en-US" dirty="0"/>
              <a:t> Support a particular market (e.g., affordable housing)</a:t>
            </a:r>
          </a:p>
          <a:p>
            <a:pPr marL="800100" lvl="1" indent="-342900">
              <a:buFont typeface="+mj-lt"/>
              <a:buAutoNum type="arabicPeriod"/>
            </a:pPr>
            <a:r>
              <a:rPr lang="en-US" b="1" dirty="0"/>
              <a:t>Paternalism (donor preferences):</a:t>
            </a:r>
            <a:r>
              <a:rPr lang="en-US" dirty="0"/>
              <a:t> Donors care about ensuring access to a particular good, not necessarily maximizing recipient utility</a:t>
            </a:r>
          </a:p>
          <a:p>
            <a:pPr marL="1200150" lvl="2" indent="-342900">
              <a:spcAft>
                <a:spcPts val="600"/>
              </a:spcAft>
            </a:pPr>
            <a:r>
              <a:rPr lang="en-US" dirty="0"/>
              <a:t>Particularly relevant when transferring to parents to help children</a:t>
            </a:r>
          </a:p>
          <a:p>
            <a:pPr marL="800100" lvl="1" indent="-342900">
              <a:buFont typeface="+mj-lt"/>
              <a:buAutoNum type="arabicPeriod"/>
            </a:pPr>
            <a:r>
              <a:rPr lang="en-US" b="1" dirty="0"/>
              <a:t>Behavioral economics:</a:t>
            </a:r>
            <a:r>
              <a:rPr lang="en-US" dirty="0"/>
              <a:t> Recipients may be tempted to misuse cash</a:t>
            </a:r>
          </a:p>
        </p:txBody>
      </p:sp>
      <p:sp>
        <p:nvSpPr>
          <p:cNvPr id="4" name="Slide Number Placeholder 3"/>
          <p:cNvSpPr>
            <a:spLocks noGrp="1"/>
          </p:cNvSpPr>
          <p:nvPr>
            <p:ph type="sldNum" sz="quarter" idx="5"/>
          </p:nvPr>
        </p:nvSpPr>
        <p:spPr/>
        <p:txBody>
          <a:bodyPr/>
          <a:lstStyle/>
          <a:p>
            <a:fld id="{E31C6F5C-48B2-4667-A8FE-EBEA2675C083}" type="slidenum">
              <a:rPr lang="en-US" altLang="en-US" smtClean="0"/>
              <a:pPr/>
              <a:t>26</a:t>
            </a:fld>
            <a:endParaRPr lang="en-US" altLang="en-US"/>
          </a:p>
        </p:txBody>
      </p:sp>
    </p:spTree>
    <p:extLst>
      <p:ext uri="{BB962C8B-B14F-4D97-AF65-F5344CB8AC3E}">
        <p14:creationId xmlns:p14="http://schemas.microsoft.com/office/powerpoint/2010/main" val="179897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RCT evaluation authorized &amp; funded through ‘08 Farm Bill</a:t>
            </a:r>
          </a:p>
          <a:p>
            <a:endParaRPr lang="en-US" dirty="0"/>
          </a:p>
        </p:txBody>
      </p:sp>
      <p:sp>
        <p:nvSpPr>
          <p:cNvPr id="4" name="Slide Number Placeholder 3"/>
          <p:cNvSpPr>
            <a:spLocks noGrp="1"/>
          </p:cNvSpPr>
          <p:nvPr>
            <p:ph type="sldNum" sz="quarter" idx="5"/>
          </p:nvPr>
        </p:nvSpPr>
        <p:spPr/>
        <p:txBody>
          <a:bodyPr/>
          <a:lstStyle/>
          <a:p>
            <a:fld id="{E31C6F5C-48B2-4667-A8FE-EBEA2675C083}" type="slidenum">
              <a:rPr lang="en-US" altLang="en-US" smtClean="0"/>
              <a:pPr/>
              <a:t>31</a:t>
            </a:fld>
            <a:endParaRPr lang="en-US" altLang="en-US"/>
          </a:p>
        </p:txBody>
      </p:sp>
    </p:spTree>
    <p:extLst>
      <p:ext uri="{BB962C8B-B14F-4D97-AF65-F5344CB8AC3E}">
        <p14:creationId xmlns:p14="http://schemas.microsoft.com/office/powerpoint/2010/main" val="3641485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HIP experience and input from industry experts, the initial start-up costs to expand HIP</a:t>
            </a:r>
          </a:p>
          <a:p>
            <a:r>
              <a:rPr lang="en-US" dirty="0"/>
              <a:t>nationwide to all 50 States, DC, Guam, and the Virgin Islands is projected to be $89.9 million. This</a:t>
            </a:r>
          </a:p>
          <a:p>
            <a:r>
              <a:rPr lang="en-US" dirty="0"/>
              <a:t>includes the costs for State agency activities, all EBT and retailer systems modifications, and retailer</a:t>
            </a:r>
          </a:p>
          <a:p>
            <a:r>
              <a:rPr lang="en-US" dirty="0"/>
              <a:t>and participant training materials. While these would be mainly one-time expenditures, payment of</a:t>
            </a:r>
          </a:p>
          <a:p>
            <a:r>
              <a:rPr lang="en-US" dirty="0"/>
              <a:t>the HIP incentive to households would be ongoing in a nationwide expansion. The annual value of</a:t>
            </a:r>
          </a:p>
          <a:p>
            <a:r>
              <a:rPr lang="en-US" dirty="0"/>
              <a:t>incentives earned would depend on participant behaviors that cannot be predicted fully from the pilot.</a:t>
            </a:r>
          </a:p>
          <a:p>
            <a:r>
              <a:rPr lang="en-US" dirty="0"/>
              <a:t>Estimates of incentives based on plausible scenarios range from $0.8 billion to $4.5 billion annually.</a:t>
            </a:r>
          </a:p>
        </p:txBody>
      </p:sp>
      <p:sp>
        <p:nvSpPr>
          <p:cNvPr id="4" name="Slide Number Placeholder 3"/>
          <p:cNvSpPr>
            <a:spLocks noGrp="1"/>
          </p:cNvSpPr>
          <p:nvPr>
            <p:ph type="sldNum" sz="quarter" idx="5"/>
          </p:nvPr>
        </p:nvSpPr>
        <p:spPr/>
        <p:txBody>
          <a:bodyPr/>
          <a:lstStyle/>
          <a:p>
            <a:fld id="{E31C6F5C-48B2-4667-A8FE-EBEA2675C083}" type="slidenum">
              <a:rPr lang="en-US" altLang="en-US" smtClean="0"/>
              <a:pPr/>
              <a:t>35</a:t>
            </a:fld>
            <a:endParaRPr lang="en-US" altLang="en-US"/>
          </a:p>
        </p:txBody>
      </p:sp>
    </p:spTree>
    <p:extLst>
      <p:ext uri="{BB962C8B-B14F-4D97-AF65-F5344CB8AC3E}">
        <p14:creationId xmlns:p14="http://schemas.microsoft.com/office/powerpoint/2010/main" val="1048316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9% decrease among common breakfast and lunch foods</a:t>
            </a:r>
          </a:p>
          <a:p>
            <a:endParaRPr lang="en-US" dirty="0"/>
          </a:p>
        </p:txBody>
      </p:sp>
      <p:sp>
        <p:nvSpPr>
          <p:cNvPr id="4" name="Slide Number Placeholder 3"/>
          <p:cNvSpPr>
            <a:spLocks noGrp="1"/>
          </p:cNvSpPr>
          <p:nvPr>
            <p:ph type="sldNum" sz="quarter" idx="5"/>
          </p:nvPr>
        </p:nvSpPr>
        <p:spPr/>
        <p:txBody>
          <a:bodyPr/>
          <a:lstStyle/>
          <a:p>
            <a:fld id="{E31C6F5C-48B2-4667-A8FE-EBEA2675C083}" type="slidenum">
              <a:rPr lang="en-US" altLang="en-US" smtClean="0"/>
              <a:pPr/>
              <a:t>45</a:t>
            </a:fld>
            <a:endParaRPr lang="en-US" altLang="en-US"/>
          </a:p>
        </p:txBody>
      </p:sp>
    </p:spTree>
    <p:extLst>
      <p:ext uri="{BB962C8B-B14F-4D97-AF65-F5344CB8AC3E}">
        <p14:creationId xmlns:p14="http://schemas.microsoft.com/office/powerpoint/2010/main" val="421498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https://apnews.com/article/snap-cuts-candy-soda-food-stamps-b6351b86a17b281b67480fe2d24b54f4</a:t>
            </a:r>
          </a:p>
          <a:p>
            <a:endParaRPr lang="en-US" dirty="0"/>
          </a:p>
          <a:p>
            <a:r>
              <a:rPr lang="en-US" b="0" i="0" dirty="0">
                <a:solidFill>
                  <a:srgbClr val="000000"/>
                </a:solidFill>
                <a:effectLst/>
                <a:latin typeface="AP"/>
              </a:rPr>
              <a:t>Excluding any foods would require Congress to change the law — or for states to get waivers that would let them restrict purchases, said Katie Bergh, a senior policy analyst for the Center on Budget and Policy Priorities, a nonpartisan research group. Over the past 20 years, lawmakers in several states have proposed stopping SNAP from paying for bottled water, soda, chips, ice cream, decorated cakes and “luxury meats” like steak.</a:t>
            </a:r>
          </a:p>
          <a:p>
            <a:endParaRPr lang="en-US" b="0" i="0" dirty="0">
              <a:solidFill>
                <a:srgbClr val="000000"/>
              </a:solidFill>
              <a:effectLst/>
              <a:latin typeface="AP"/>
            </a:endParaRPr>
          </a:p>
          <a:p>
            <a:r>
              <a:rPr lang="en-US" b="0" i="0" dirty="0">
                <a:solidFill>
                  <a:srgbClr val="000000"/>
                </a:solidFill>
                <a:effectLst/>
                <a:latin typeface="AP"/>
              </a:rPr>
              <a:t>….</a:t>
            </a:r>
          </a:p>
          <a:p>
            <a:endParaRPr lang="en-US" b="0" i="0" dirty="0">
              <a:solidFill>
                <a:srgbClr val="000000"/>
              </a:solidFill>
              <a:effectLst/>
              <a:latin typeface="AP"/>
            </a:endParaRPr>
          </a:p>
          <a:p>
            <a:r>
              <a:rPr lang="en-US" b="0" i="0" dirty="0">
                <a:solidFill>
                  <a:srgbClr val="000000"/>
                </a:solidFill>
                <a:effectLst/>
                <a:latin typeface="AP"/>
              </a:rPr>
              <a:t>In the past, Agriculture Department officials rejected the waivers, saying </a:t>
            </a:r>
            <a:r>
              <a:rPr lang="en-US" b="0" i="0" u="sng" dirty="0">
                <a:solidFill>
                  <a:srgbClr val="000000"/>
                </a:solidFill>
                <a:effectLst/>
                <a:latin typeface="AP"/>
                <a:hlinkClick r:id="rId3"/>
              </a:rPr>
              <a:t>in a 2007 paper</a:t>
            </a:r>
            <a:r>
              <a:rPr lang="en-US" b="0" i="0" dirty="0">
                <a:solidFill>
                  <a:srgbClr val="000000"/>
                </a:solidFill>
                <a:effectLst/>
                <a:latin typeface="AP"/>
              </a:rPr>
              <a:t> that no clear standards exist to define foods “as good or bad, or healthy or not healthy.” In addition, the agency said restrictions would be difficult to implement, complicated and costly. And they might not change recipients’ food purchases or reduce conditions such as obesity.</a:t>
            </a:r>
            <a:endParaRPr lang="en-US" dirty="0"/>
          </a:p>
        </p:txBody>
      </p:sp>
      <p:sp>
        <p:nvSpPr>
          <p:cNvPr id="4" name="Slide Number Placeholder 3"/>
          <p:cNvSpPr>
            <a:spLocks noGrp="1"/>
          </p:cNvSpPr>
          <p:nvPr>
            <p:ph type="sldNum" sz="quarter" idx="5"/>
          </p:nvPr>
        </p:nvSpPr>
        <p:spPr/>
        <p:txBody>
          <a:bodyPr/>
          <a:lstStyle/>
          <a:p>
            <a:fld id="{E31C6F5C-48B2-4667-A8FE-EBEA2675C083}" type="slidenum">
              <a:rPr lang="en-US" altLang="en-US" smtClean="0"/>
              <a:pPr/>
              <a:t>2</a:t>
            </a:fld>
            <a:endParaRPr lang="en-US" altLang="en-US"/>
          </a:p>
        </p:txBody>
      </p:sp>
    </p:spTree>
    <p:extLst>
      <p:ext uri="{BB962C8B-B14F-4D97-AF65-F5344CB8AC3E}">
        <p14:creationId xmlns:p14="http://schemas.microsoft.com/office/powerpoint/2010/main" val="104869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THIS…</a:t>
            </a:r>
          </a:p>
        </p:txBody>
      </p:sp>
      <p:sp>
        <p:nvSpPr>
          <p:cNvPr id="4" name="Slide Number Placeholder 3"/>
          <p:cNvSpPr>
            <a:spLocks noGrp="1"/>
          </p:cNvSpPr>
          <p:nvPr>
            <p:ph type="sldNum" sz="quarter" idx="5"/>
          </p:nvPr>
        </p:nvSpPr>
        <p:spPr/>
        <p:txBody>
          <a:bodyPr/>
          <a:lstStyle/>
          <a:p>
            <a:fld id="{E31C6F5C-48B2-4667-A8FE-EBEA2675C083}" type="slidenum">
              <a:rPr lang="en-US" altLang="en-US" smtClean="0"/>
              <a:pPr/>
              <a:t>3</a:t>
            </a:fld>
            <a:endParaRPr lang="en-US" altLang="en-US"/>
          </a:p>
        </p:txBody>
      </p:sp>
    </p:spTree>
    <p:extLst>
      <p:ext uri="{BB962C8B-B14F-4D97-AF65-F5344CB8AC3E}">
        <p14:creationId xmlns:p14="http://schemas.microsoft.com/office/powerpoint/2010/main" val="2493253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CPS excludes the homeless</a:t>
            </a:r>
          </a:p>
        </p:txBody>
      </p:sp>
      <p:sp>
        <p:nvSpPr>
          <p:cNvPr id="4" name="Slide Number Placeholder 3"/>
          <p:cNvSpPr>
            <a:spLocks noGrp="1"/>
          </p:cNvSpPr>
          <p:nvPr>
            <p:ph type="sldNum" sz="quarter" idx="5"/>
          </p:nvPr>
        </p:nvSpPr>
        <p:spPr/>
        <p:txBody>
          <a:bodyPr/>
          <a:lstStyle/>
          <a:p>
            <a:fld id="{E31C6F5C-48B2-4667-A8FE-EBEA2675C083}" type="slidenum">
              <a:rPr lang="en-US" altLang="en-US" smtClean="0"/>
              <a:pPr/>
              <a:t>6</a:t>
            </a:fld>
            <a:endParaRPr lang="en-US" altLang="en-US"/>
          </a:p>
        </p:txBody>
      </p:sp>
    </p:spTree>
    <p:extLst>
      <p:ext uri="{BB962C8B-B14F-4D97-AF65-F5344CB8AC3E}">
        <p14:creationId xmlns:p14="http://schemas.microsoft.com/office/powerpoint/2010/main" val="495732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6F5C-48B2-4667-A8FE-EBEA2675C083}" type="slidenum">
              <a:rPr lang="en-US" altLang="en-US" smtClean="0"/>
              <a:pPr/>
              <a:t>7</a:t>
            </a:fld>
            <a:endParaRPr lang="en-US" altLang="en-US"/>
          </a:p>
        </p:txBody>
      </p:sp>
    </p:spTree>
    <p:extLst>
      <p:ext uri="{BB962C8B-B14F-4D97-AF65-F5344CB8AC3E}">
        <p14:creationId xmlns:p14="http://schemas.microsoft.com/office/powerpoint/2010/main" val="3859205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D421B-3C43-8C7C-8A64-3B491746F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193B1-1B10-0A00-5C82-4EAF7D8D44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252449-BCE0-93BF-1E4D-58F9704164A4}"/>
              </a:ext>
            </a:extLst>
          </p:cNvPr>
          <p:cNvSpPr>
            <a:spLocks noGrp="1"/>
          </p:cNvSpPr>
          <p:nvPr>
            <p:ph type="body" idx="1"/>
          </p:nvPr>
        </p:nvSpPr>
        <p:spPr/>
        <p:txBody>
          <a:bodyPr/>
          <a:lstStyle/>
          <a:p>
            <a:r>
              <a:rPr lang="en-US" dirty="0"/>
              <a:t>TO UPDATE</a:t>
            </a:r>
          </a:p>
        </p:txBody>
      </p:sp>
      <p:sp>
        <p:nvSpPr>
          <p:cNvPr id="4" name="Slide Number Placeholder 3">
            <a:extLst>
              <a:ext uri="{FF2B5EF4-FFF2-40B4-BE49-F238E27FC236}">
                <a16:creationId xmlns:a16="http://schemas.microsoft.com/office/drawing/2014/main" id="{9E59B468-348A-D5FA-B0D2-5EC9E3A9B9C1}"/>
              </a:ext>
            </a:extLst>
          </p:cNvPr>
          <p:cNvSpPr>
            <a:spLocks noGrp="1"/>
          </p:cNvSpPr>
          <p:nvPr>
            <p:ph type="sldNum" sz="quarter" idx="5"/>
          </p:nvPr>
        </p:nvSpPr>
        <p:spPr/>
        <p:txBody>
          <a:bodyPr/>
          <a:lstStyle/>
          <a:p>
            <a:fld id="{E31C6F5C-48B2-4667-A8FE-EBEA2675C083}" type="slidenum">
              <a:rPr lang="en-US" altLang="en-US" smtClean="0"/>
              <a:pPr/>
              <a:t>8</a:t>
            </a:fld>
            <a:endParaRPr lang="en-US" altLang="en-US"/>
          </a:p>
        </p:txBody>
      </p:sp>
    </p:spTree>
    <p:extLst>
      <p:ext uri="{BB962C8B-B14F-4D97-AF65-F5344CB8AC3E}">
        <p14:creationId xmlns:p14="http://schemas.microsoft.com/office/powerpoint/2010/main" val="1550942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growth of food stamps during recent recession as part of ARRA</a:t>
            </a:r>
          </a:p>
          <a:p>
            <a:endParaRPr lang="en-US" dirty="0"/>
          </a:p>
          <a:p>
            <a:endParaRPr lang="en-US" dirty="0"/>
          </a:p>
        </p:txBody>
      </p:sp>
      <p:sp>
        <p:nvSpPr>
          <p:cNvPr id="4" name="Slide Number Placeholder 3"/>
          <p:cNvSpPr>
            <a:spLocks noGrp="1"/>
          </p:cNvSpPr>
          <p:nvPr>
            <p:ph type="sldNum" sz="quarter" idx="10"/>
          </p:nvPr>
        </p:nvSpPr>
        <p:spPr/>
        <p:txBody>
          <a:bodyPr/>
          <a:lstStyle/>
          <a:p>
            <a:fld id="{E31C6F5C-48B2-4667-A8FE-EBEA2675C083}" type="slidenum">
              <a:rPr lang="en-US" altLang="en-US" smtClean="0"/>
              <a:pPr/>
              <a:t>9</a:t>
            </a:fld>
            <a:endParaRPr lang="en-US" altLang="en-US"/>
          </a:p>
        </p:txBody>
      </p:sp>
    </p:spTree>
    <p:extLst>
      <p:ext uri="{BB962C8B-B14F-4D97-AF65-F5344CB8AC3E}">
        <p14:creationId xmlns:p14="http://schemas.microsoft.com/office/powerpoint/2010/main" val="3894466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Total federal spending, FY 2023: $6.2 trillion (source: https://usafacts.org/answers/how-much-does-the-us-federal-government-spend/country/united-states/) </a:t>
            </a:r>
          </a:p>
          <a:p>
            <a:endParaRPr lang="en-US" dirty="0"/>
          </a:p>
          <a:p>
            <a:r>
              <a:rPr lang="en-US" dirty="0"/>
              <a:t>Total spending on USDA food and nutrition programs in FY 2023: $166.4 billion (source, same as last slide: https://www.ers.usda.gov/data-products/chart-gallery/chart-detail?chartId=58388#:~:text=Federal%20spending%20on%20USDA's%20food,year%202022%2C%20adjusted%20for%20inflation.)</a:t>
            </a:r>
          </a:p>
          <a:p>
            <a:endParaRPr lang="en-US" dirty="0"/>
          </a:p>
          <a:p>
            <a:r>
              <a:rPr lang="en-US" dirty="0"/>
              <a:t>Total spending on Medicaid: $880 billion https://www.kff.org/medicaid/state-indicator/total-medicaid-spending/?currentTimeframe=0&amp;sortModel=%7B%22colId%22:%22Location%22,%22sort%22:%22asc%22%7D</a:t>
            </a:r>
          </a:p>
          <a:p>
            <a:endParaRPr lang="en-US" dirty="0"/>
          </a:p>
          <a:p>
            <a:r>
              <a:rPr lang="en-US" dirty="0"/>
              <a:t>2023 FAH spending: $1.1 trillion https://www.ers.usda.gov/data-products/chart-gallery/chart-detail?chartId=58364#:~:text=Meanwhile%2C%20food%2Dat%2Dhome,spending%20observed%20in%20the%20series.</a:t>
            </a:r>
          </a:p>
          <a:p>
            <a:endParaRPr lang="en-US" dirty="0"/>
          </a:p>
          <a:p>
            <a:r>
              <a:rPr lang="en-US" dirty="0"/>
              <a:t>Nutrition as a share of the Farm Bill : https://www.ers.usda.gov/topics/farm-economy/farm-commodity-policy/farm-bill-spending#:~:text=The%20Congressional%20Budget%20Office%20(CBO,representing%20nearly%20all%20the%20rest.</a:t>
            </a:r>
          </a:p>
          <a:p>
            <a:endParaRPr lang="en-US" dirty="0"/>
          </a:p>
          <a:p>
            <a:r>
              <a:rPr lang="en-US" dirty="0"/>
              <a:t>SNAP population totals from SNAP Data Tables: https://www.fns.usda.gov/pd/supplemental-nutrition-assistance-program-snap</a:t>
            </a:r>
          </a:p>
          <a:p>
            <a:endParaRPr lang="en-US" dirty="0"/>
          </a:p>
          <a:p>
            <a:r>
              <a:rPr lang="en-US" dirty="0"/>
              <a:t>Avg monthly gross income $969</a:t>
            </a:r>
          </a:p>
          <a:p>
            <a:r>
              <a:rPr lang="en-US" dirty="0"/>
              <a:t>Avg SNAP benefit amount $297</a:t>
            </a:r>
          </a:p>
          <a:p>
            <a:r>
              <a:rPr lang="en-US" dirty="0"/>
              <a:t>Source, Table A2: https://fns-prod.azureedge.us/sites/default/files/resource-files/ops-snap-fy22-characteristics.pdf</a:t>
            </a:r>
          </a:p>
        </p:txBody>
      </p:sp>
      <p:sp>
        <p:nvSpPr>
          <p:cNvPr id="4" name="Slide Number Placeholder 3"/>
          <p:cNvSpPr>
            <a:spLocks noGrp="1"/>
          </p:cNvSpPr>
          <p:nvPr>
            <p:ph type="sldNum" sz="quarter" idx="5"/>
          </p:nvPr>
        </p:nvSpPr>
        <p:spPr/>
        <p:txBody>
          <a:bodyPr/>
          <a:lstStyle/>
          <a:p>
            <a:fld id="{E31C6F5C-48B2-4667-A8FE-EBEA2675C083}" type="slidenum">
              <a:rPr lang="en-US" altLang="en-US" smtClean="0"/>
              <a:pPr/>
              <a:t>10</a:t>
            </a:fld>
            <a:endParaRPr lang="en-US" altLang="en-US"/>
          </a:p>
        </p:txBody>
      </p:sp>
    </p:spTree>
    <p:extLst>
      <p:ext uri="{BB962C8B-B14F-4D97-AF65-F5344CB8AC3E}">
        <p14:creationId xmlns:p14="http://schemas.microsoft.com/office/powerpoint/2010/main" val="629014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b="1" dirty="0"/>
              <a:t>Implementation details </a:t>
            </a:r>
            <a:r>
              <a:rPr lang="en-US" dirty="0"/>
              <a:t>for in-kind programs are key</a:t>
            </a:r>
          </a:p>
          <a:p>
            <a:pPr lvl="1"/>
            <a:r>
              <a:rPr lang="en-US" dirty="0"/>
              <a:t>“Minor” implementation choices can have major impacts</a:t>
            </a:r>
          </a:p>
          <a:p>
            <a:pPr lvl="1"/>
            <a:r>
              <a:rPr lang="en-US" dirty="0"/>
              <a:t>e.g. how to apply or redeem benefits; what to purchase</a:t>
            </a:r>
          </a:p>
          <a:p>
            <a:endParaRPr lang="en-US" dirty="0"/>
          </a:p>
        </p:txBody>
      </p:sp>
      <p:sp>
        <p:nvSpPr>
          <p:cNvPr id="4" name="Slide Number Placeholder 3"/>
          <p:cNvSpPr>
            <a:spLocks noGrp="1"/>
          </p:cNvSpPr>
          <p:nvPr>
            <p:ph type="sldNum" sz="quarter" idx="5"/>
          </p:nvPr>
        </p:nvSpPr>
        <p:spPr/>
        <p:txBody>
          <a:bodyPr/>
          <a:lstStyle/>
          <a:p>
            <a:fld id="{E31C6F5C-48B2-4667-A8FE-EBEA2675C083}" type="slidenum">
              <a:rPr lang="en-US" altLang="en-US" smtClean="0"/>
              <a:pPr/>
              <a:t>11</a:t>
            </a:fld>
            <a:endParaRPr lang="en-US" altLang="en-US"/>
          </a:p>
        </p:txBody>
      </p:sp>
    </p:spTree>
    <p:extLst>
      <p:ext uri="{BB962C8B-B14F-4D97-AF65-F5344CB8AC3E}">
        <p14:creationId xmlns:p14="http://schemas.microsoft.com/office/powerpoint/2010/main" val="245997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lvl1pPr>
          </a:lstStyle>
          <a:p>
            <a:fld id="{18B9AD3A-3B56-4B40-803C-8439DBF44261}" type="slidenum">
              <a:rPr lang="en-US" altLang="en-US"/>
              <a:pPr/>
              <a:t>‹#›</a:t>
            </a:fld>
            <a:endParaRPr lang="en-US" altLang="en-US"/>
          </a:p>
        </p:txBody>
      </p:sp>
    </p:spTree>
    <p:extLst>
      <p:ext uri="{BB962C8B-B14F-4D97-AF65-F5344CB8AC3E}">
        <p14:creationId xmlns:p14="http://schemas.microsoft.com/office/powerpoint/2010/main" val="1649924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US"/>
              <a:t>1/24/2017 - Introduction</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A65E0E2-F5AF-4C27-B90A-81CC88C6CFED}" type="slidenum">
              <a:rPr lang="en-US" altLang="en-US"/>
              <a:pPr/>
              <a:t>‹#›</a:t>
            </a:fld>
            <a:endParaRPr lang="en-US" altLang="en-US"/>
          </a:p>
        </p:txBody>
      </p:sp>
    </p:spTree>
    <p:extLst>
      <p:ext uri="{BB962C8B-B14F-4D97-AF65-F5344CB8AC3E}">
        <p14:creationId xmlns:p14="http://schemas.microsoft.com/office/powerpoint/2010/main" val="2715675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US"/>
              <a:t>1/24/2017 - Introduction</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123F5F-8C44-4DC8-8C07-4059246D8E73}" type="slidenum">
              <a:rPr lang="en-US" altLang="en-US"/>
              <a:pPr/>
              <a:t>‹#›</a:t>
            </a:fld>
            <a:endParaRPr lang="en-US" altLang="en-US"/>
          </a:p>
        </p:txBody>
      </p:sp>
    </p:spTree>
    <p:extLst>
      <p:ext uri="{BB962C8B-B14F-4D97-AF65-F5344CB8AC3E}">
        <p14:creationId xmlns:p14="http://schemas.microsoft.com/office/powerpoint/2010/main" val="3789023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457200" y="1143000"/>
            <a:ext cx="8229600" cy="4983163"/>
          </a:xfrm>
        </p:spPr>
        <p:txBody>
          <a:bodyPr/>
          <a:lstStyle>
            <a:lvl1pPr>
              <a:spcAft>
                <a:spcPts val="1200"/>
              </a:spcAft>
              <a:defRPr sz="2400"/>
            </a:lvl1pPr>
            <a:lvl2pPr>
              <a:spcAft>
                <a:spcPts val="1200"/>
              </a:spcAft>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BCF4A815-62B2-4B21-8595-FA02CAD7DA30}" type="slidenum">
              <a:rPr lang="en-US" altLang="en-US"/>
              <a:pPr/>
              <a:t>‹#›</a:t>
            </a:fld>
            <a:endParaRPr lang="en-US" altLang="en-US"/>
          </a:p>
        </p:txBody>
      </p:sp>
    </p:spTree>
    <p:extLst>
      <p:ext uri="{BB962C8B-B14F-4D97-AF65-F5344CB8AC3E}">
        <p14:creationId xmlns:p14="http://schemas.microsoft.com/office/powerpoint/2010/main" val="3781196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457200" y="1219200"/>
            <a:ext cx="8229600" cy="4906963"/>
          </a:xfrm>
        </p:spPr>
        <p:txBody>
          <a:bodyPr/>
          <a:lstStyle>
            <a:lvl1pPr>
              <a:spcAft>
                <a:spcPts val="1200"/>
              </a:spcAft>
              <a:buFont typeface="Arial" pitchFamily="34" charset="0"/>
              <a:buChar char="•"/>
              <a:defRPr sz="2200"/>
            </a:lvl1pPr>
            <a:lvl2pPr>
              <a:spcAft>
                <a:spcPts val="600"/>
              </a:spcAft>
              <a:buFont typeface="Arial" pitchFamily="34" charset="0"/>
              <a:buChar char="•"/>
              <a:defRPr sz="1800"/>
            </a:lvl2pPr>
            <a:lvl3pPr>
              <a:buFont typeface="Arial" pitchFamily="34" charset="0"/>
              <a:buChar char="•"/>
              <a:defRPr sz="1600"/>
            </a:lvl3pPr>
            <a:lvl4pPr>
              <a:buFont typeface="Arial" pitchFamily="34" charset="0"/>
              <a:buChar char="•"/>
              <a:defRPr sz="1600"/>
            </a:lvl4pPr>
            <a:lvl5pPr>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lvl1pPr>
          </a:lstStyle>
          <a:p>
            <a:fld id="{C471D98E-6F74-4388-8F7C-DB26684237DA}" type="slidenum">
              <a:rPr lang="en-US" altLang="en-US" smtClean="0"/>
              <a:pPr/>
              <a:t>‹#›</a:t>
            </a:fld>
            <a:endParaRPr lang="en-US" altLang="en-US" dirty="0"/>
          </a:p>
        </p:txBody>
      </p:sp>
    </p:spTree>
    <p:extLst>
      <p:ext uri="{BB962C8B-B14F-4D97-AF65-F5344CB8AC3E}">
        <p14:creationId xmlns:p14="http://schemas.microsoft.com/office/powerpoint/2010/main" val="105598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C5FB93B2-5AD2-4554-8F87-9B2B03D56D94}" type="slidenum">
              <a:rPr lang="en-US" altLang="en-US"/>
              <a:pPr/>
              <a:t>‹#›</a:t>
            </a:fld>
            <a:endParaRPr lang="en-US" altLang="en-US"/>
          </a:p>
        </p:txBody>
      </p:sp>
    </p:spTree>
    <p:extLst>
      <p:ext uri="{BB962C8B-B14F-4D97-AF65-F5344CB8AC3E}">
        <p14:creationId xmlns:p14="http://schemas.microsoft.com/office/powerpoint/2010/main" val="323288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lvl1pPr>
              <a:defRPr/>
            </a:lvl1pPr>
          </a:lstStyle>
          <a:p>
            <a:fld id="{262675EA-D80B-445C-834C-278CF6155243}" type="slidenum">
              <a:rPr lang="en-US" altLang="en-US"/>
              <a:pPr/>
              <a:t>‹#›</a:t>
            </a:fld>
            <a:endParaRPr lang="en-US" altLang="en-US"/>
          </a:p>
        </p:txBody>
      </p:sp>
    </p:spTree>
    <p:extLst>
      <p:ext uri="{BB962C8B-B14F-4D97-AF65-F5344CB8AC3E}">
        <p14:creationId xmlns:p14="http://schemas.microsoft.com/office/powerpoint/2010/main" val="2983822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lvl1pPr>
              <a:defRPr/>
            </a:lvl1pPr>
          </a:lstStyle>
          <a:p>
            <a:fld id="{89359191-E0D9-4921-812B-17BDEDD7389F}" type="slidenum">
              <a:rPr lang="en-US" altLang="en-US"/>
              <a:pPr/>
              <a:t>‹#›</a:t>
            </a:fld>
            <a:endParaRPr lang="en-US" altLang="en-US"/>
          </a:p>
        </p:txBody>
      </p:sp>
    </p:spTree>
    <p:extLst>
      <p:ext uri="{BB962C8B-B14F-4D97-AF65-F5344CB8AC3E}">
        <p14:creationId xmlns:p14="http://schemas.microsoft.com/office/powerpoint/2010/main" val="1355449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lvl1pPr>
              <a:defRPr sz="3200"/>
            </a:lvl1pPr>
          </a:lstStyle>
          <a:p>
            <a:r>
              <a:rPr lang="en-US" dirty="0"/>
              <a:t>Click to edit Master title style</a:t>
            </a:r>
          </a:p>
        </p:txBody>
      </p:sp>
      <p:sp>
        <p:nvSpPr>
          <p:cNvPr id="5" name="Slide Number Placeholder 5"/>
          <p:cNvSpPr>
            <a:spLocks noGrp="1"/>
          </p:cNvSpPr>
          <p:nvPr>
            <p:ph type="sldNum" sz="quarter" idx="12"/>
          </p:nvPr>
        </p:nvSpPr>
        <p:spPr/>
        <p:txBody>
          <a:bodyPr/>
          <a:lstStyle>
            <a:lvl1pPr>
              <a:defRPr sz="1400"/>
            </a:lvl1pPr>
          </a:lstStyle>
          <a:p>
            <a:fld id="{A4EAA1E9-0AEE-45FC-B921-39253468537B}" type="slidenum">
              <a:rPr lang="en-US" altLang="en-US" smtClean="0"/>
              <a:pPr/>
              <a:t>‹#›</a:t>
            </a:fld>
            <a:endParaRPr lang="en-US" altLang="en-US" dirty="0"/>
          </a:p>
        </p:txBody>
      </p:sp>
    </p:spTree>
    <p:extLst>
      <p:ext uri="{BB962C8B-B14F-4D97-AF65-F5344CB8AC3E}">
        <p14:creationId xmlns:p14="http://schemas.microsoft.com/office/powerpoint/2010/main" val="213126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400"/>
            </a:lvl1pPr>
          </a:lstStyle>
          <a:p>
            <a:fld id="{9DF0AE93-165E-4DB5-A59E-9969086BB145}" type="slidenum">
              <a:rPr lang="en-US" altLang="en-US" smtClean="0"/>
              <a:pPr/>
              <a:t>‹#›</a:t>
            </a:fld>
            <a:endParaRPr lang="en-US" altLang="en-US" dirty="0"/>
          </a:p>
        </p:txBody>
      </p:sp>
    </p:spTree>
    <p:extLst>
      <p:ext uri="{BB962C8B-B14F-4D97-AF65-F5344CB8AC3E}">
        <p14:creationId xmlns:p14="http://schemas.microsoft.com/office/powerpoint/2010/main" val="70173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US"/>
              <a:t>1/24/2017 - Introduction</a:t>
            </a: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BF90D68-4172-440A-A395-2EA1320BCC4A}" type="slidenum">
              <a:rPr lang="en-US" altLang="en-US"/>
              <a:pPr/>
              <a:t>‹#›</a:t>
            </a:fld>
            <a:endParaRPr lang="en-US" altLang="en-US"/>
          </a:p>
        </p:txBody>
      </p:sp>
    </p:spTree>
    <p:extLst>
      <p:ext uri="{BB962C8B-B14F-4D97-AF65-F5344CB8AC3E}">
        <p14:creationId xmlns:p14="http://schemas.microsoft.com/office/powerpoint/2010/main" val="2748278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US"/>
              <a:t>1/24/2017 - Introduction</a:t>
            </a: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351FB2-60A3-43D4-BEB0-333638FE913B}" type="slidenum">
              <a:rPr lang="en-US" altLang="en-US"/>
              <a:pPr/>
              <a:t>‹#›</a:t>
            </a:fld>
            <a:endParaRPr lang="en-US" altLang="en-US"/>
          </a:p>
        </p:txBody>
      </p:sp>
    </p:spTree>
    <p:extLst>
      <p:ext uri="{BB962C8B-B14F-4D97-AF65-F5344CB8AC3E}">
        <p14:creationId xmlns:p14="http://schemas.microsoft.com/office/powerpoint/2010/main" val="13532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ECF5910F-BA22-4C32-B22F-4ED78BC243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hyperlink" Target="https://www.fns.usda.gov/snap/thriftyfoodpla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fns.usda.gov/summer/sunbucks"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frac.org/healthy-school-meals-for-al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www.cbpp.org/research/food-assistance/the-supplemental-nutrition-assistance-program-snap" TargetMode="External"/><Relationship Id="rId5" Type="http://schemas.openxmlformats.org/officeDocument/2006/relationships/hyperlink" Target="https://montanabudget.org/report/policy-basics-supplemental-nutrition-assistance-program-snap" TargetMode="Externa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hyperlink" Target="https://www.mass.gov/info-details/how-to-calculate-snap-benefits#:~:text=%24542%20%2B%20%2462).-,How%20does%20DTA%20determine%20my%20net%20income%20for%20SNAP%3F,always%20get%20the%20standard%20deduction." TargetMode="External"/><Relationship Id="rId4" Type="http://schemas.openxmlformats.org/officeDocument/2006/relationships/hyperlink" Target="https://medium.com/@shustada/snap-structure-administrative-burden-and-complexity-95371a34d1c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fns.usda.gov/wic/food-package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x.com/TexasDSHS/status/794989916216233984/photo/1"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16/j.jhealeco.2022.102646" TargetMode="External"/><Relationship Id="rId2" Type="http://schemas.openxmlformats.org/officeDocument/2006/relationships/hyperlink" Target="https://doi.org/10.3945/ajcn.115.12932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kelseypukelis.com/files/Pukelisetal_Stigma.pdf" TargetMode="External"/><Relationship Id="rId2" Type="http://schemas.openxmlformats.org/officeDocument/2006/relationships/hyperlink" Target="https://doi.org/10.1093/qje/qjz015"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3945/ajcn.115.12932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fns.usda.gov/research/snap/hip/final-evaluation-repor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fns.usda.gov/snap/healthy-incentives" TargetMode="External"/><Relationship Id="rId4" Type="http://schemas.openxmlformats.org/officeDocument/2006/relationships/hyperlink" Target="https://doi-org.ezp-prod1.hul.harvard.edu/10.1093/qje/qjz015"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hyperlink" Target="https://www.fns.usda.gov/school-meals/reimbursement-rate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16/j.jhealeco.2022.102646"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ers.usda.gov/data-products/chart-gallery/gallery/chart-detail/?chartId=109859"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ers.usda.gov/amber-waves/2024/june/snap-spending-rose-and-fell-with-pandemic-era-changes-to-benefit-amount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doi.org/10.1111/ajae.12355" TargetMode="External"/><Relationship Id="rId4" Type="http://schemas.openxmlformats.org/officeDocument/2006/relationships/hyperlink" Target="https://www.ers.usda.gov/topics/food-nutrition-assistance/wic-program/#:~:text=Federal%20program%20costs%20for%20WIC%20totaled%20%246.6%20billion%20in%20fiscal%20year%202023.&amp;text=USDA's%20Economic%20Research%20Service%20(ERS,food%20and%20nutrition%20assistance%20program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ers.usda.gov/topics/food-nutrition-assistance/child-nutrition-program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fns.usda.gov/pd/supplemental-nutrition-assistance-program-sna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ers.usda.gov/data-products/chart-gallery/gallery/chart-detail/?chartId=58388#:~:text=Federal%20spending%20on%20USDA's%20food,year%202022%2C%20adjusted%20for%20infl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533400" y="2895604"/>
            <a:ext cx="8001000" cy="1470025"/>
          </a:xfrm>
        </p:spPr>
        <p:txBody>
          <a:bodyPr/>
          <a:lstStyle/>
          <a:p>
            <a:pPr eaLnBrk="1" hangingPunct="1"/>
            <a:r>
              <a:rPr lang="en-US" altLang="en-US" b="1" dirty="0">
                <a:solidFill>
                  <a:schemeClr val="accent1"/>
                </a:solidFill>
              </a:rPr>
              <a:t>Food Stamps (SNAP) and Nutrition Programs</a:t>
            </a:r>
            <a:br>
              <a:rPr lang="en-US" altLang="en-US" sz="4000" dirty="0"/>
            </a:br>
            <a:br>
              <a:rPr lang="en-US" altLang="en-US" sz="4000" dirty="0"/>
            </a:br>
            <a:r>
              <a:rPr lang="en-US" altLang="en-US" sz="2800" b="1" dirty="0"/>
              <a:t>Prof. Mark Shepard</a:t>
            </a:r>
            <a:br>
              <a:rPr lang="en-US" altLang="en-US" sz="2800" b="1" dirty="0"/>
            </a:br>
            <a:r>
              <a:rPr lang="en-US" altLang="en-US" sz="2800" b="1" dirty="0"/>
              <a:t>Special Guest: Kelsey Pukelis</a:t>
            </a:r>
            <a:br>
              <a:rPr lang="en-US" altLang="en-US" sz="3200" dirty="0"/>
            </a:br>
            <a:r>
              <a:rPr lang="en-US" altLang="en-US" sz="2600" dirty="0"/>
              <a:t>Harvard Kennedy School</a:t>
            </a:r>
            <a:br>
              <a:rPr lang="en-US" altLang="en-US" sz="2600" dirty="0"/>
            </a:br>
            <a:br>
              <a:rPr lang="en-US" altLang="en-US" sz="2600" dirty="0"/>
            </a:br>
            <a:r>
              <a:rPr lang="en-US" altLang="en-US" sz="2600" dirty="0"/>
              <a:t>SUP-110: Poverty and Public Policy</a:t>
            </a:r>
            <a:br>
              <a:rPr lang="en-US" altLang="en-US" sz="2600" dirty="0"/>
            </a:br>
            <a:r>
              <a:rPr lang="en-US" altLang="en-US" sz="2600" dirty="0"/>
              <a:t>Spring 2025, Week 6</a:t>
            </a:r>
            <a:br>
              <a:rPr lang="en-US" altLang="en-US" sz="2600" dirty="0"/>
            </a:br>
            <a:endParaRPr lang="en-US" altLang="en-US" sz="2600" dirty="0"/>
          </a:p>
        </p:txBody>
      </p:sp>
    </p:spTree>
    <p:custDataLst>
      <p:tags r:id="rId1"/>
    </p:custDataLst>
    <p:extLst>
      <p:ext uri="{BB962C8B-B14F-4D97-AF65-F5344CB8AC3E}">
        <p14:creationId xmlns:p14="http://schemas.microsoft.com/office/powerpoint/2010/main" val="1637026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8392-8E33-0317-C1F8-0F94FF9163C6}"/>
              </a:ext>
            </a:extLst>
          </p:cNvPr>
          <p:cNvSpPr>
            <a:spLocks noGrp="1"/>
          </p:cNvSpPr>
          <p:nvPr>
            <p:ph type="title"/>
          </p:nvPr>
        </p:nvSpPr>
        <p:spPr/>
        <p:txBody>
          <a:bodyPr>
            <a:normAutofit/>
          </a:bodyPr>
          <a:lstStyle/>
          <a:p>
            <a:r>
              <a:rPr lang="en-US" b="1" dirty="0"/>
              <a:t>Context:</a:t>
            </a:r>
            <a:r>
              <a:rPr lang="en-US" dirty="0"/>
              <a:t> How Large is Nutrition Assistance?</a:t>
            </a:r>
          </a:p>
        </p:txBody>
      </p:sp>
      <p:sp>
        <p:nvSpPr>
          <p:cNvPr id="3" name="Content Placeholder 2">
            <a:extLst>
              <a:ext uri="{FF2B5EF4-FFF2-40B4-BE49-F238E27FC236}">
                <a16:creationId xmlns:a16="http://schemas.microsoft.com/office/drawing/2014/main" id="{DC9C5CCE-3CBA-C566-DD79-ECC6EA007AC0}"/>
              </a:ext>
            </a:extLst>
          </p:cNvPr>
          <p:cNvSpPr>
            <a:spLocks noGrp="1"/>
          </p:cNvSpPr>
          <p:nvPr>
            <p:ph idx="1"/>
          </p:nvPr>
        </p:nvSpPr>
        <p:spPr/>
        <p:txBody>
          <a:bodyPr/>
          <a:lstStyle/>
          <a:p>
            <a:r>
              <a:rPr lang="en-US" sz="2800" b="1" dirty="0">
                <a:solidFill>
                  <a:schemeClr val="tx2"/>
                </a:solidFill>
              </a:rPr>
              <a:t>Overall food and nutrition assistance is:</a:t>
            </a:r>
          </a:p>
          <a:p>
            <a:pPr lvl="1"/>
            <a:r>
              <a:rPr lang="en-US" sz="2400" b="1" dirty="0"/>
              <a:t>2.7 percent </a:t>
            </a:r>
            <a:r>
              <a:rPr lang="en-US" sz="2400" dirty="0"/>
              <a:t>of federal spending</a:t>
            </a:r>
          </a:p>
          <a:p>
            <a:pPr lvl="2">
              <a:spcAft>
                <a:spcPts val="600"/>
              </a:spcAft>
            </a:pPr>
            <a:r>
              <a:rPr lang="en-US" sz="1800" dirty="0"/>
              <a:t>Compare: Medicaid = 14.2%</a:t>
            </a:r>
          </a:p>
          <a:p>
            <a:pPr lvl="1"/>
            <a:r>
              <a:rPr lang="en-US" sz="2400" b="1" dirty="0"/>
              <a:t>15 percent</a:t>
            </a:r>
            <a:r>
              <a:rPr lang="en-US" sz="2400" dirty="0"/>
              <a:t> of U.S. grocery spending </a:t>
            </a:r>
            <a:r>
              <a:rPr lang="en-US" sz="1200" dirty="0">
                <a:solidFill>
                  <a:schemeClr val="tx1">
                    <a:lumMod val="50000"/>
                    <a:lumOff val="50000"/>
                  </a:schemeClr>
                </a:solidFill>
              </a:rPr>
              <a:t>(“Food At Home”)</a:t>
            </a:r>
            <a:endParaRPr lang="en-US" sz="2400" dirty="0">
              <a:solidFill>
                <a:schemeClr val="tx1">
                  <a:lumMod val="50000"/>
                  <a:lumOff val="50000"/>
                </a:schemeClr>
              </a:solidFill>
            </a:endParaRPr>
          </a:p>
          <a:p>
            <a:pPr lvl="1"/>
            <a:r>
              <a:rPr lang="en-US" sz="2400" b="1" dirty="0"/>
              <a:t>76 percent </a:t>
            </a:r>
            <a:r>
              <a:rPr lang="en-US" sz="2400" dirty="0"/>
              <a:t>of Farm Bill spending</a:t>
            </a:r>
          </a:p>
          <a:p>
            <a:pPr lvl="1"/>
            <a:r>
              <a:rPr lang="en-US" sz="2400" b="1" dirty="0"/>
              <a:t>≈12+ percent</a:t>
            </a:r>
            <a:r>
              <a:rPr lang="en-US" sz="2400" dirty="0"/>
              <a:t> of the population participates</a:t>
            </a:r>
          </a:p>
          <a:p>
            <a:pPr lvl="1"/>
            <a:r>
              <a:rPr lang="en-US" sz="2400" dirty="0"/>
              <a:t>SNAP benefit </a:t>
            </a:r>
            <a:r>
              <a:rPr lang="en-US" sz="2400" b="1" dirty="0"/>
              <a:t>≈ 30 percent </a:t>
            </a:r>
            <a:r>
              <a:rPr lang="en-US" sz="2400" dirty="0"/>
              <a:t>of recipient income</a:t>
            </a:r>
          </a:p>
          <a:p>
            <a:pPr lvl="2"/>
            <a:r>
              <a:rPr lang="en-US" sz="1800" dirty="0"/>
              <a:t>$297 per month on average in FY 2022</a:t>
            </a:r>
          </a:p>
          <a:p>
            <a:pPr lvl="2"/>
            <a:r>
              <a:rPr lang="en-US" sz="1800" dirty="0"/>
              <a:t>Current debates about SNAP benefit sizes, determined by the </a:t>
            </a:r>
            <a:r>
              <a:rPr lang="en-US" sz="1800" dirty="0">
                <a:hlinkClick r:id="rId3"/>
              </a:rPr>
              <a:t>Thrifty Food Plan</a:t>
            </a:r>
            <a:endParaRPr lang="en-US" sz="1800" dirty="0"/>
          </a:p>
        </p:txBody>
      </p:sp>
      <p:sp>
        <p:nvSpPr>
          <p:cNvPr id="4" name="Slide Number Placeholder 3">
            <a:extLst>
              <a:ext uri="{FF2B5EF4-FFF2-40B4-BE49-F238E27FC236}">
                <a16:creationId xmlns:a16="http://schemas.microsoft.com/office/drawing/2014/main" id="{4D02D22D-296C-4BE2-E4E9-9355E7D165E1}"/>
              </a:ext>
            </a:extLst>
          </p:cNvPr>
          <p:cNvSpPr>
            <a:spLocks noGrp="1"/>
          </p:cNvSpPr>
          <p:nvPr>
            <p:ph type="sldNum" sz="quarter" idx="12"/>
          </p:nvPr>
        </p:nvSpPr>
        <p:spPr/>
        <p:txBody>
          <a:bodyPr/>
          <a:lstStyle/>
          <a:p>
            <a:fld id="{C471D98E-6F74-4388-8F7C-DB26684237DA}" type="slidenum">
              <a:rPr lang="en-US" altLang="en-US" smtClean="0"/>
              <a:pPr/>
              <a:t>10</a:t>
            </a:fld>
            <a:endParaRPr lang="en-US" altLang="en-US" dirty="0"/>
          </a:p>
        </p:txBody>
      </p:sp>
    </p:spTree>
    <p:extLst>
      <p:ext uri="{BB962C8B-B14F-4D97-AF65-F5344CB8AC3E}">
        <p14:creationId xmlns:p14="http://schemas.microsoft.com/office/powerpoint/2010/main" val="486200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98FE1-7CB8-67E6-076A-5C523B1802B7}"/>
              </a:ext>
            </a:extLst>
          </p:cNvPr>
          <p:cNvSpPr>
            <a:spLocks noGrp="1"/>
          </p:cNvSpPr>
          <p:nvPr>
            <p:ph type="title"/>
          </p:nvPr>
        </p:nvSpPr>
        <p:spPr/>
        <p:txBody>
          <a:bodyPr>
            <a:normAutofit/>
          </a:bodyPr>
          <a:lstStyle/>
          <a:p>
            <a:r>
              <a:rPr lang="en-US" dirty="0"/>
              <a:t>Two Key Policy Features</a:t>
            </a:r>
          </a:p>
        </p:txBody>
      </p:sp>
      <p:sp>
        <p:nvSpPr>
          <p:cNvPr id="3" name="Content Placeholder 2">
            <a:extLst>
              <a:ext uri="{FF2B5EF4-FFF2-40B4-BE49-F238E27FC236}">
                <a16:creationId xmlns:a16="http://schemas.microsoft.com/office/drawing/2014/main" id="{6734A09A-821C-2421-20C3-7DE7C1062AC4}"/>
              </a:ext>
            </a:extLst>
          </p:cNvPr>
          <p:cNvSpPr>
            <a:spLocks noGrp="1"/>
          </p:cNvSpPr>
          <p:nvPr>
            <p:ph idx="1"/>
          </p:nvPr>
        </p:nvSpPr>
        <p:spPr>
          <a:xfrm>
            <a:off x="457200" y="1219200"/>
            <a:ext cx="8382000" cy="4906963"/>
          </a:xfrm>
        </p:spPr>
        <p:txBody>
          <a:bodyPr/>
          <a:lstStyle/>
          <a:p>
            <a:pPr marL="457200" indent="-457200">
              <a:buFont typeface="+mj-lt"/>
              <a:buAutoNum type="arabicPeriod"/>
            </a:pPr>
            <a:r>
              <a:rPr lang="en-US" sz="2400" b="1" dirty="0">
                <a:solidFill>
                  <a:schemeClr val="tx2"/>
                </a:solidFill>
              </a:rPr>
              <a:t>Federalism </a:t>
            </a:r>
          </a:p>
          <a:p>
            <a:pPr marL="857250" lvl="1" indent="-457200"/>
            <a:r>
              <a:rPr lang="en-US" sz="2000" dirty="0"/>
              <a:t>Federal funding. State/local implement &amp; set detailed rules</a:t>
            </a:r>
          </a:p>
          <a:p>
            <a:pPr marL="857250" lvl="1" indent="-457200"/>
            <a:r>
              <a:rPr lang="en-US" sz="2000" dirty="0"/>
              <a:t>Many policy choices left to states, schools </a:t>
            </a:r>
          </a:p>
          <a:p>
            <a:pPr marL="1257300" lvl="2" indent="-457200"/>
            <a:r>
              <a:rPr lang="en-US" sz="1800" dirty="0">
                <a:sym typeface="Wingdings" panose="05000000000000000000" pitchFamily="2" charset="2"/>
              </a:rPr>
              <a:t> programs look very different across place</a:t>
            </a:r>
          </a:p>
          <a:p>
            <a:pPr marL="1257300" lvl="2" indent="-457200"/>
            <a:r>
              <a:rPr lang="en-US" sz="1800" dirty="0">
                <a:sym typeface="Wingdings" panose="05000000000000000000" pitchFamily="2" charset="2"/>
              </a:rPr>
              <a:t> state-level policy experimentation</a:t>
            </a:r>
            <a:endParaRPr lang="en-US" sz="1800" dirty="0"/>
          </a:p>
          <a:p>
            <a:pPr marL="457200" indent="-457200">
              <a:buFont typeface="+mj-lt"/>
              <a:buAutoNum type="arabicPeriod"/>
            </a:pPr>
            <a:endParaRPr lang="en-US" sz="2400" b="1" dirty="0"/>
          </a:p>
          <a:p>
            <a:pPr marL="457200" indent="-457200">
              <a:buFont typeface="+mj-lt"/>
              <a:buAutoNum type="arabicPeriod"/>
            </a:pPr>
            <a:r>
              <a:rPr lang="en-US" sz="2400" b="1" dirty="0">
                <a:solidFill>
                  <a:schemeClr val="tx2"/>
                </a:solidFill>
              </a:rPr>
              <a:t>Social norms, values, and politics</a:t>
            </a:r>
            <a:r>
              <a:rPr lang="en-US" sz="2400" dirty="0">
                <a:solidFill>
                  <a:schemeClr val="tx2"/>
                </a:solidFill>
              </a:rPr>
              <a:t> </a:t>
            </a:r>
          </a:p>
          <a:p>
            <a:pPr marL="857250" lvl="1" indent="-457200"/>
            <a:r>
              <a:rPr lang="en-US" sz="2000" dirty="0"/>
              <a:t>Strong social and political values surrounding food</a:t>
            </a:r>
          </a:p>
          <a:p>
            <a:pPr marL="857250" lvl="1" indent="-457200"/>
            <a:r>
              <a:rPr lang="en-US" sz="2000" dirty="0"/>
              <a:t>Influences policy implementation &amp; current debates</a:t>
            </a:r>
          </a:p>
          <a:p>
            <a:pPr marL="457200" indent="-457200">
              <a:buFont typeface="+mj-lt"/>
              <a:buAutoNum type="arabicPeriod"/>
            </a:pPr>
            <a:endParaRPr lang="en-US" sz="1000" b="1" dirty="0"/>
          </a:p>
          <a:p>
            <a:endParaRPr lang="en-US" dirty="0"/>
          </a:p>
        </p:txBody>
      </p:sp>
      <p:sp>
        <p:nvSpPr>
          <p:cNvPr id="4" name="Slide Number Placeholder 3">
            <a:extLst>
              <a:ext uri="{FF2B5EF4-FFF2-40B4-BE49-F238E27FC236}">
                <a16:creationId xmlns:a16="http://schemas.microsoft.com/office/drawing/2014/main" id="{9D4DBAF7-8164-4A4C-0E9C-6C7A34DFCD65}"/>
              </a:ext>
            </a:extLst>
          </p:cNvPr>
          <p:cNvSpPr>
            <a:spLocks noGrp="1"/>
          </p:cNvSpPr>
          <p:nvPr>
            <p:ph type="sldNum" sz="quarter" idx="12"/>
          </p:nvPr>
        </p:nvSpPr>
        <p:spPr/>
        <p:txBody>
          <a:bodyPr/>
          <a:lstStyle/>
          <a:p>
            <a:fld id="{C471D98E-6F74-4388-8F7C-DB26684237DA}" type="slidenum">
              <a:rPr lang="en-US" altLang="en-US" smtClean="0"/>
              <a:pPr/>
              <a:t>11</a:t>
            </a:fld>
            <a:endParaRPr lang="en-US" altLang="en-US" dirty="0"/>
          </a:p>
        </p:txBody>
      </p:sp>
    </p:spTree>
    <p:extLst>
      <p:ext uri="{BB962C8B-B14F-4D97-AF65-F5344CB8AC3E}">
        <p14:creationId xmlns:p14="http://schemas.microsoft.com/office/powerpoint/2010/main" val="301269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F9FAD-CD05-A23E-FD08-0C379A34F61C}"/>
              </a:ext>
            </a:extLst>
          </p:cNvPr>
          <p:cNvSpPr>
            <a:spLocks noGrp="1"/>
          </p:cNvSpPr>
          <p:nvPr>
            <p:ph type="title"/>
          </p:nvPr>
        </p:nvSpPr>
        <p:spPr/>
        <p:txBody>
          <a:bodyPr>
            <a:normAutofit fontScale="90000"/>
          </a:bodyPr>
          <a:lstStyle/>
          <a:p>
            <a:r>
              <a:rPr lang="en-US" b="1" dirty="0"/>
              <a:t>Federalism</a:t>
            </a:r>
            <a:r>
              <a:rPr lang="en-US" dirty="0"/>
              <a:t> </a:t>
            </a:r>
            <a:r>
              <a:rPr lang="en-US" b="1" dirty="0"/>
              <a:t>example</a:t>
            </a:r>
            <a:r>
              <a:rPr lang="en-US" dirty="0"/>
              <a:t>: Summer EBT implementation</a:t>
            </a:r>
          </a:p>
        </p:txBody>
      </p:sp>
      <p:sp>
        <p:nvSpPr>
          <p:cNvPr id="4" name="Slide Number Placeholder 3">
            <a:extLst>
              <a:ext uri="{FF2B5EF4-FFF2-40B4-BE49-F238E27FC236}">
                <a16:creationId xmlns:a16="http://schemas.microsoft.com/office/drawing/2014/main" id="{8B3310F3-36CD-798F-A204-9D0E4A503D4F}"/>
              </a:ext>
            </a:extLst>
          </p:cNvPr>
          <p:cNvSpPr>
            <a:spLocks noGrp="1"/>
          </p:cNvSpPr>
          <p:nvPr>
            <p:ph type="sldNum" sz="quarter" idx="12"/>
          </p:nvPr>
        </p:nvSpPr>
        <p:spPr/>
        <p:txBody>
          <a:bodyPr/>
          <a:lstStyle/>
          <a:p>
            <a:fld id="{C471D98E-6F74-4388-8F7C-DB26684237DA}" type="slidenum">
              <a:rPr lang="en-US" altLang="en-US" smtClean="0"/>
              <a:pPr/>
              <a:t>12</a:t>
            </a:fld>
            <a:endParaRPr lang="en-US" altLang="en-US" dirty="0"/>
          </a:p>
        </p:txBody>
      </p:sp>
      <p:pic>
        <p:nvPicPr>
          <p:cNvPr id="5" name="Content Placeholder 4">
            <a:extLst>
              <a:ext uri="{FF2B5EF4-FFF2-40B4-BE49-F238E27FC236}">
                <a16:creationId xmlns:a16="http://schemas.microsoft.com/office/drawing/2014/main" id="{2A7A74EA-35F4-A31C-CCC1-80D11797E7BD}"/>
              </a:ext>
            </a:extLst>
          </p:cNvPr>
          <p:cNvPicPr>
            <a:picLocks noChangeAspect="1"/>
          </p:cNvPicPr>
          <p:nvPr/>
        </p:nvPicPr>
        <p:blipFill rotWithShape="1">
          <a:blip r:embed="rId2"/>
          <a:srcRect l="3238"/>
          <a:stretch/>
        </p:blipFill>
        <p:spPr bwMode="auto">
          <a:xfrm>
            <a:off x="0" y="1676400"/>
            <a:ext cx="6832403" cy="41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6529252-49E1-BE7E-E74C-C96584E2726C}"/>
              </a:ext>
            </a:extLst>
          </p:cNvPr>
          <p:cNvSpPr/>
          <p:nvPr/>
        </p:nvSpPr>
        <p:spPr>
          <a:xfrm>
            <a:off x="7039920" y="2249557"/>
            <a:ext cx="483704" cy="460513"/>
          </a:xfrm>
          <a:prstGeom prst="rect">
            <a:avLst/>
          </a:prstGeom>
          <a:solidFill>
            <a:srgbClr val="58A2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E768DC2-757E-CB6C-9A95-86613EB30A99}"/>
              </a:ext>
            </a:extLst>
          </p:cNvPr>
          <p:cNvSpPr/>
          <p:nvPr/>
        </p:nvSpPr>
        <p:spPr>
          <a:xfrm>
            <a:off x="7039920" y="2968487"/>
            <a:ext cx="483704" cy="460513"/>
          </a:xfrm>
          <a:prstGeom prst="rect">
            <a:avLst/>
          </a:prstGeom>
          <a:solidFill>
            <a:srgbClr val="7575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BE18B6C-4019-7257-6EA3-4E9ED664BA5F}"/>
              </a:ext>
            </a:extLst>
          </p:cNvPr>
          <p:cNvSpPr/>
          <p:nvPr/>
        </p:nvSpPr>
        <p:spPr>
          <a:xfrm>
            <a:off x="7039920" y="3687418"/>
            <a:ext cx="483704" cy="460513"/>
          </a:xfrm>
          <a:prstGeom prst="rect">
            <a:avLst/>
          </a:prstGeom>
          <a:solidFill>
            <a:srgbClr val="EDBF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A7F6CCE-5FD6-D8CC-FCBF-8CE8E7300F47}"/>
              </a:ext>
            </a:extLst>
          </p:cNvPr>
          <p:cNvSpPr/>
          <p:nvPr/>
        </p:nvSpPr>
        <p:spPr>
          <a:xfrm>
            <a:off x="7039920" y="4343400"/>
            <a:ext cx="483704" cy="460513"/>
          </a:xfrm>
          <a:prstGeom prst="rect">
            <a:avLst/>
          </a:prstGeom>
          <a:solidFill>
            <a:srgbClr val="839D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C803874-EFBD-91E9-2DA7-F2D516739DD6}"/>
              </a:ext>
            </a:extLst>
          </p:cNvPr>
          <p:cNvSpPr txBox="1"/>
          <p:nvPr/>
        </p:nvSpPr>
        <p:spPr>
          <a:xfrm>
            <a:off x="7586573" y="2295147"/>
            <a:ext cx="1252628" cy="369332"/>
          </a:xfrm>
          <a:prstGeom prst="rect">
            <a:avLst/>
          </a:prstGeom>
          <a:noFill/>
        </p:spPr>
        <p:txBody>
          <a:bodyPr wrap="square" rtlCol="0">
            <a:spAutoFit/>
          </a:bodyPr>
          <a:lstStyle/>
          <a:p>
            <a:r>
              <a:rPr lang="en-US" b="1" dirty="0"/>
              <a:t>Yes</a:t>
            </a:r>
          </a:p>
        </p:txBody>
      </p:sp>
      <p:sp>
        <p:nvSpPr>
          <p:cNvPr id="11" name="TextBox 10">
            <a:extLst>
              <a:ext uri="{FF2B5EF4-FFF2-40B4-BE49-F238E27FC236}">
                <a16:creationId xmlns:a16="http://schemas.microsoft.com/office/drawing/2014/main" id="{AE173F4A-C1D6-4125-A0E6-09D317872563}"/>
              </a:ext>
            </a:extLst>
          </p:cNvPr>
          <p:cNvSpPr txBox="1"/>
          <p:nvPr/>
        </p:nvSpPr>
        <p:spPr>
          <a:xfrm>
            <a:off x="7586869" y="3014077"/>
            <a:ext cx="2471531" cy="369332"/>
          </a:xfrm>
          <a:prstGeom prst="rect">
            <a:avLst/>
          </a:prstGeom>
          <a:noFill/>
        </p:spPr>
        <p:txBody>
          <a:bodyPr wrap="square" rtlCol="0">
            <a:spAutoFit/>
          </a:bodyPr>
          <a:lstStyle/>
          <a:p>
            <a:r>
              <a:rPr lang="en-US" b="1" dirty="0"/>
              <a:t>No</a:t>
            </a:r>
          </a:p>
        </p:txBody>
      </p:sp>
      <p:sp>
        <p:nvSpPr>
          <p:cNvPr id="12" name="TextBox 11">
            <a:extLst>
              <a:ext uri="{FF2B5EF4-FFF2-40B4-BE49-F238E27FC236}">
                <a16:creationId xmlns:a16="http://schemas.microsoft.com/office/drawing/2014/main" id="{9B39F7BA-C36F-51C9-F7D6-53DF64B46BD0}"/>
              </a:ext>
            </a:extLst>
          </p:cNvPr>
          <p:cNvSpPr txBox="1"/>
          <p:nvPr/>
        </p:nvSpPr>
        <p:spPr>
          <a:xfrm>
            <a:off x="7586573" y="3620869"/>
            <a:ext cx="1739348" cy="646331"/>
          </a:xfrm>
          <a:prstGeom prst="rect">
            <a:avLst/>
          </a:prstGeom>
          <a:noFill/>
        </p:spPr>
        <p:txBody>
          <a:bodyPr wrap="square" rtlCol="0">
            <a:spAutoFit/>
          </a:bodyPr>
          <a:lstStyle/>
          <a:p>
            <a:r>
              <a:rPr lang="en-US" b="1" dirty="0"/>
              <a:t>Yes, in progress</a:t>
            </a:r>
          </a:p>
        </p:txBody>
      </p:sp>
      <p:sp>
        <p:nvSpPr>
          <p:cNvPr id="13" name="TextBox 12">
            <a:extLst>
              <a:ext uri="{FF2B5EF4-FFF2-40B4-BE49-F238E27FC236}">
                <a16:creationId xmlns:a16="http://schemas.microsoft.com/office/drawing/2014/main" id="{A05E236E-870A-321C-51E2-3D1C2B1291E7}"/>
              </a:ext>
            </a:extLst>
          </p:cNvPr>
          <p:cNvSpPr txBox="1"/>
          <p:nvPr/>
        </p:nvSpPr>
        <p:spPr>
          <a:xfrm>
            <a:off x="7586572" y="4370696"/>
            <a:ext cx="1434548" cy="923330"/>
          </a:xfrm>
          <a:prstGeom prst="rect">
            <a:avLst/>
          </a:prstGeom>
          <a:noFill/>
        </p:spPr>
        <p:txBody>
          <a:bodyPr wrap="square" rtlCol="0">
            <a:spAutoFit/>
          </a:bodyPr>
          <a:lstStyle/>
          <a:p>
            <a:r>
              <a:rPr lang="en-US" b="1" dirty="0"/>
              <a:t>Some tribal nations only</a:t>
            </a:r>
          </a:p>
        </p:txBody>
      </p:sp>
      <p:sp>
        <p:nvSpPr>
          <p:cNvPr id="14" name="TextBox 13">
            <a:extLst>
              <a:ext uri="{FF2B5EF4-FFF2-40B4-BE49-F238E27FC236}">
                <a16:creationId xmlns:a16="http://schemas.microsoft.com/office/drawing/2014/main" id="{7F5E889F-156B-C3C7-0D37-7D2AD99CEF6E}"/>
              </a:ext>
            </a:extLst>
          </p:cNvPr>
          <p:cNvSpPr txBox="1"/>
          <p:nvPr/>
        </p:nvSpPr>
        <p:spPr>
          <a:xfrm>
            <a:off x="13915" y="6471047"/>
            <a:ext cx="7427843" cy="338554"/>
          </a:xfrm>
          <a:prstGeom prst="rect">
            <a:avLst/>
          </a:prstGeom>
          <a:noFill/>
        </p:spPr>
        <p:txBody>
          <a:bodyPr wrap="square" rtlCol="0">
            <a:spAutoFit/>
          </a:bodyPr>
          <a:lstStyle/>
          <a:p>
            <a:r>
              <a:rPr lang="en-US" sz="1600" dirty="0"/>
              <a:t>Source: </a:t>
            </a:r>
            <a:r>
              <a:rPr lang="en-US" sz="1600" dirty="0">
                <a:hlinkClick r:id="rId3"/>
              </a:rPr>
              <a:t>USDA</a:t>
            </a:r>
            <a:r>
              <a:rPr lang="en-US" sz="1600" dirty="0"/>
              <a:t>, Sep 2024</a:t>
            </a:r>
            <a:endParaRPr lang="en-US" dirty="0"/>
          </a:p>
        </p:txBody>
      </p:sp>
    </p:spTree>
    <p:extLst>
      <p:ext uri="{BB962C8B-B14F-4D97-AF65-F5344CB8AC3E}">
        <p14:creationId xmlns:p14="http://schemas.microsoft.com/office/powerpoint/2010/main" val="2336187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6388-81F5-DA94-7011-FB264A40D646}"/>
              </a:ext>
            </a:extLst>
          </p:cNvPr>
          <p:cNvSpPr>
            <a:spLocks noGrp="1"/>
          </p:cNvSpPr>
          <p:nvPr>
            <p:ph type="title"/>
          </p:nvPr>
        </p:nvSpPr>
        <p:spPr/>
        <p:txBody>
          <a:bodyPr>
            <a:normAutofit fontScale="90000"/>
          </a:bodyPr>
          <a:lstStyle/>
          <a:p>
            <a:r>
              <a:rPr lang="en-US" b="1" dirty="0"/>
              <a:t>Federalism</a:t>
            </a:r>
            <a:r>
              <a:rPr lang="en-US" dirty="0"/>
              <a:t> </a:t>
            </a:r>
            <a:r>
              <a:rPr lang="en-US" b="1" dirty="0"/>
              <a:t>example:</a:t>
            </a:r>
            <a:r>
              <a:rPr lang="en-US" dirty="0"/>
              <a:t> Universal free school meals</a:t>
            </a:r>
          </a:p>
        </p:txBody>
      </p:sp>
      <p:sp>
        <p:nvSpPr>
          <p:cNvPr id="6" name="TextBox 5">
            <a:extLst>
              <a:ext uri="{FF2B5EF4-FFF2-40B4-BE49-F238E27FC236}">
                <a16:creationId xmlns:a16="http://schemas.microsoft.com/office/drawing/2014/main" id="{F1B30C3B-08E4-F771-0F72-E54998E7FD5C}"/>
              </a:ext>
            </a:extLst>
          </p:cNvPr>
          <p:cNvSpPr txBox="1"/>
          <p:nvPr/>
        </p:nvSpPr>
        <p:spPr>
          <a:xfrm>
            <a:off x="0" y="6452512"/>
            <a:ext cx="3393831" cy="369332"/>
          </a:xfrm>
          <a:prstGeom prst="rect">
            <a:avLst/>
          </a:prstGeom>
          <a:noFill/>
        </p:spPr>
        <p:txBody>
          <a:bodyPr wrap="square" rtlCol="0">
            <a:spAutoFit/>
          </a:bodyPr>
          <a:lstStyle/>
          <a:p>
            <a:r>
              <a:rPr lang="en-US" dirty="0"/>
              <a:t>Source: </a:t>
            </a:r>
            <a:r>
              <a:rPr lang="en-US" dirty="0">
                <a:hlinkClick r:id="rId3"/>
              </a:rPr>
              <a:t>FRAC</a:t>
            </a:r>
            <a:endParaRPr lang="en-US" dirty="0"/>
          </a:p>
        </p:txBody>
      </p:sp>
      <p:pic>
        <p:nvPicPr>
          <p:cNvPr id="10" name="Picture 9">
            <a:extLst>
              <a:ext uri="{FF2B5EF4-FFF2-40B4-BE49-F238E27FC236}">
                <a16:creationId xmlns:a16="http://schemas.microsoft.com/office/drawing/2014/main" id="{8E86D75E-01E9-EAE6-F508-871BC85581E9}"/>
              </a:ext>
            </a:extLst>
          </p:cNvPr>
          <p:cNvPicPr>
            <a:picLocks noChangeAspect="1"/>
          </p:cNvPicPr>
          <p:nvPr/>
        </p:nvPicPr>
        <p:blipFill>
          <a:blip r:embed="rId4"/>
          <a:stretch>
            <a:fillRect/>
          </a:stretch>
        </p:blipFill>
        <p:spPr>
          <a:xfrm>
            <a:off x="229179" y="1828800"/>
            <a:ext cx="8644486" cy="3581400"/>
          </a:xfrm>
          <a:prstGeom prst="rect">
            <a:avLst/>
          </a:prstGeom>
        </p:spPr>
      </p:pic>
      <p:sp>
        <p:nvSpPr>
          <p:cNvPr id="7" name="TextBox 6">
            <a:extLst>
              <a:ext uri="{FF2B5EF4-FFF2-40B4-BE49-F238E27FC236}">
                <a16:creationId xmlns:a16="http://schemas.microsoft.com/office/drawing/2014/main" id="{960DBEB7-C1DC-74D7-B0E5-F9FB488486C6}"/>
              </a:ext>
            </a:extLst>
          </p:cNvPr>
          <p:cNvSpPr txBox="1"/>
          <p:nvPr/>
        </p:nvSpPr>
        <p:spPr>
          <a:xfrm>
            <a:off x="6858000" y="1243688"/>
            <a:ext cx="201566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a:t>All states provided free meals for </a:t>
            </a:r>
          </a:p>
          <a:p>
            <a:pPr algn="ctr"/>
            <a:r>
              <a:rPr lang="en-US" dirty="0"/>
              <a:t>SY 2020-21, </a:t>
            </a:r>
          </a:p>
          <a:p>
            <a:pPr algn="ctr"/>
            <a:r>
              <a:rPr lang="en-US" dirty="0"/>
              <a:t>2022-23</a:t>
            </a:r>
          </a:p>
        </p:txBody>
      </p:sp>
      <p:sp>
        <p:nvSpPr>
          <p:cNvPr id="3" name="Slide Number Placeholder 2">
            <a:extLst>
              <a:ext uri="{FF2B5EF4-FFF2-40B4-BE49-F238E27FC236}">
                <a16:creationId xmlns:a16="http://schemas.microsoft.com/office/drawing/2014/main" id="{21150D51-C106-E1C6-2A47-B17E11C145F3}"/>
              </a:ext>
            </a:extLst>
          </p:cNvPr>
          <p:cNvSpPr>
            <a:spLocks noGrp="1"/>
          </p:cNvSpPr>
          <p:nvPr>
            <p:ph type="sldNum" sz="quarter" idx="12"/>
          </p:nvPr>
        </p:nvSpPr>
        <p:spPr/>
        <p:txBody>
          <a:bodyPr/>
          <a:lstStyle/>
          <a:p>
            <a:fld id="{F8036D61-95B6-4A70-A039-A783B02DDF0D}" type="slidenum">
              <a:rPr lang="en-US" smtClean="0"/>
              <a:t>13</a:t>
            </a:fld>
            <a:endParaRPr lang="en-US"/>
          </a:p>
        </p:txBody>
      </p:sp>
    </p:spTree>
    <p:extLst>
      <p:ext uri="{BB962C8B-B14F-4D97-AF65-F5344CB8AC3E}">
        <p14:creationId xmlns:p14="http://schemas.microsoft.com/office/powerpoint/2010/main" val="774714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5E21-6248-FAD0-1D42-6797577D8609}"/>
            </a:ext>
          </a:extLst>
        </p:cNvPr>
        <p:cNvGrpSpPr/>
        <p:nvPr/>
      </p:nvGrpSpPr>
      <p:grpSpPr>
        <a:xfrm>
          <a:off x="0" y="0"/>
          <a:ext cx="0" cy="0"/>
          <a:chOff x="0" y="0"/>
          <a:chExt cx="0" cy="0"/>
        </a:xfrm>
      </p:grpSpPr>
      <p:pic>
        <p:nvPicPr>
          <p:cNvPr id="17" name="Content Placeholder 5">
            <a:extLst>
              <a:ext uri="{FF2B5EF4-FFF2-40B4-BE49-F238E27FC236}">
                <a16:creationId xmlns:a16="http://schemas.microsoft.com/office/drawing/2014/main" id="{780EC02C-D9A1-963D-0057-1879E4F143B5}"/>
              </a:ext>
            </a:extLst>
          </p:cNvPr>
          <p:cNvPicPr>
            <a:picLocks noChangeAspect="1"/>
          </p:cNvPicPr>
          <p:nvPr/>
        </p:nvPicPr>
        <p:blipFill rotWithShape="1">
          <a:blip r:embed="rId2"/>
          <a:srcRect t="91536"/>
          <a:stretch/>
        </p:blipFill>
        <p:spPr bwMode="auto">
          <a:xfrm>
            <a:off x="3770160" y="6192956"/>
            <a:ext cx="5453312" cy="20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A051E7-4F56-63D6-1989-AFEBFB136DED}"/>
              </a:ext>
            </a:extLst>
          </p:cNvPr>
          <p:cNvSpPr>
            <a:spLocks noGrp="1"/>
          </p:cNvSpPr>
          <p:nvPr>
            <p:ph type="title"/>
          </p:nvPr>
        </p:nvSpPr>
        <p:spPr/>
        <p:txBody>
          <a:bodyPr>
            <a:normAutofit/>
          </a:bodyPr>
          <a:lstStyle/>
          <a:p>
            <a:r>
              <a:rPr lang="en-US" dirty="0"/>
              <a:t>Social norms, values, &amp; politics</a:t>
            </a:r>
          </a:p>
        </p:txBody>
      </p:sp>
      <p:sp>
        <p:nvSpPr>
          <p:cNvPr id="4" name="Slide Number Placeholder 3">
            <a:extLst>
              <a:ext uri="{FF2B5EF4-FFF2-40B4-BE49-F238E27FC236}">
                <a16:creationId xmlns:a16="http://schemas.microsoft.com/office/drawing/2014/main" id="{1D95E7FD-251C-28BB-62D1-4F255FEDE875}"/>
              </a:ext>
            </a:extLst>
          </p:cNvPr>
          <p:cNvSpPr>
            <a:spLocks noGrp="1"/>
          </p:cNvSpPr>
          <p:nvPr>
            <p:ph type="sldNum" sz="quarter" idx="12"/>
          </p:nvPr>
        </p:nvSpPr>
        <p:spPr/>
        <p:txBody>
          <a:bodyPr/>
          <a:lstStyle/>
          <a:p>
            <a:fld id="{C471D98E-6F74-4388-8F7C-DB26684237DA}" type="slidenum">
              <a:rPr lang="en-US" altLang="en-US" smtClean="0"/>
              <a:pPr/>
              <a:t>14</a:t>
            </a:fld>
            <a:endParaRPr lang="en-US" altLang="en-US" dirty="0"/>
          </a:p>
        </p:txBody>
      </p:sp>
      <p:pic>
        <p:nvPicPr>
          <p:cNvPr id="5" name="Picture 4">
            <a:extLst>
              <a:ext uri="{FF2B5EF4-FFF2-40B4-BE49-F238E27FC236}">
                <a16:creationId xmlns:a16="http://schemas.microsoft.com/office/drawing/2014/main" id="{C54982AA-181E-D5A3-AD62-3AF500BF89EB}"/>
              </a:ext>
            </a:extLst>
          </p:cNvPr>
          <p:cNvPicPr>
            <a:picLocks noChangeAspect="1"/>
          </p:cNvPicPr>
          <p:nvPr/>
        </p:nvPicPr>
        <p:blipFill>
          <a:blip r:embed="rId3"/>
          <a:stretch>
            <a:fillRect/>
          </a:stretch>
        </p:blipFill>
        <p:spPr>
          <a:xfrm>
            <a:off x="576216" y="1562892"/>
            <a:ext cx="3340086" cy="244396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359CFFC-85BB-083D-04E2-2B82583CB784}"/>
              </a:ext>
            </a:extLst>
          </p:cNvPr>
          <p:cNvPicPr>
            <a:picLocks noChangeAspect="1"/>
          </p:cNvPicPr>
          <p:nvPr/>
        </p:nvPicPr>
        <p:blipFill>
          <a:blip r:embed="rId4"/>
          <a:stretch>
            <a:fillRect/>
          </a:stretch>
        </p:blipFill>
        <p:spPr>
          <a:xfrm>
            <a:off x="5105400" y="2667000"/>
            <a:ext cx="3608526" cy="120523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6A4E85B-B233-A5E9-F1E7-F9E8B83E9433}"/>
              </a:ext>
            </a:extLst>
          </p:cNvPr>
          <p:cNvPicPr>
            <a:picLocks noChangeAspect="1"/>
          </p:cNvPicPr>
          <p:nvPr/>
        </p:nvPicPr>
        <p:blipFill>
          <a:blip r:embed="rId5"/>
          <a:stretch>
            <a:fillRect/>
          </a:stretch>
        </p:blipFill>
        <p:spPr>
          <a:xfrm>
            <a:off x="5105400" y="1562892"/>
            <a:ext cx="3654118" cy="830481"/>
          </a:xfrm>
          <a:prstGeom prst="rect">
            <a:avLst/>
          </a:prstGeom>
          <a:ln>
            <a:noFill/>
          </a:ln>
          <a:effectLst>
            <a:outerShdw blurRad="292100" dist="139700" dir="2700000" algn="tl" rotWithShape="0">
              <a:srgbClr val="333333">
                <a:alpha val="65000"/>
              </a:srgbClr>
            </a:outerShdw>
          </a:effectLst>
        </p:spPr>
      </p:pic>
      <p:sp>
        <p:nvSpPr>
          <p:cNvPr id="10" name="Rectangle: Rounded Corners 9">
            <a:extLst>
              <a:ext uri="{FF2B5EF4-FFF2-40B4-BE49-F238E27FC236}">
                <a16:creationId xmlns:a16="http://schemas.microsoft.com/office/drawing/2014/main" id="{0E79E4EA-3A05-B6D9-BD4A-E00EC06EBBD6}"/>
              </a:ext>
            </a:extLst>
          </p:cNvPr>
          <p:cNvSpPr/>
          <p:nvPr/>
        </p:nvSpPr>
        <p:spPr>
          <a:xfrm>
            <a:off x="4800599" y="1068153"/>
            <a:ext cx="4187719" cy="3046647"/>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18B50BC-B4F7-CBE3-7778-B33AE505B545}"/>
              </a:ext>
            </a:extLst>
          </p:cNvPr>
          <p:cNvSpPr txBox="1"/>
          <p:nvPr/>
        </p:nvSpPr>
        <p:spPr>
          <a:xfrm>
            <a:off x="5370359" y="1154784"/>
            <a:ext cx="3240241" cy="369332"/>
          </a:xfrm>
          <a:prstGeom prst="rect">
            <a:avLst/>
          </a:prstGeom>
          <a:noFill/>
        </p:spPr>
        <p:txBody>
          <a:bodyPr wrap="square" rtlCol="0">
            <a:spAutoFit/>
          </a:bodyPr>
          <a:lstStyle/>
          <a:p>
            <a:r>
              <a:rPr lang="en-US" b="1" dirty="0"/>
              <a:t>Food purchase restrictions</a:t>
            </a:r>
          </a:p>
        </p:txBody>
      </p:sp>
      <p:sp>
        <p:nvSpPr>
          <p:cNvPr id="12" name="Rectangle: Rounded Corners 11">
            <a:extLst>
              <a:ext uri="{FF2B5EF4-FFF2-40B4-BE49-F238E27FC236}">
                <a16:creationId xmlns:a16="http://schemas.microsoft.com/office/drawing/2014/main" id="{78960367-C40C-C44D-BF77-52EE21D73C17}"/>
              </a:ext>
            </a:extLst>
          </p:cNvPr>
          <p:cNvSpPr/>
          <p:nvPr/>
        </p:nvSpPr>
        <p:spPr>
          <a:xfrm>
            <a:off x="152400" y="1066800"/>
            <a:ext cx="4187719" cy="3046647"/>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1D92141-BFD9-EBFE-CB67-053DAEDF0603}"/>
              </a:ext>
            </a:extLst>
          </p:cNvPr>
          <p:cNvSpPr txBox="1"/>
          <p:nvPr/>
        </p:nvSpPr>
        <p:spPr>
          <a:xfrm>
            <a:off x="798360" y="1153431"/>
            <a:ext cx="2971800" cy="369332"/>
          </a:xfrm>
          <a:prstGeom prst="rect">
            <a:avLst/>
          </a:prstGeom>
          <a:noFill/>
        </p:spPr>
        <p:txBody>
          <a:bodyPr wrap="square" rtlCol="0">
            <a:spAutoFit/>
          </a:bodyPr>
          <a:lstStyle/>
          <a:p>
            <a:pPr algn="ctr"/>
            <a:r>
              <a:rPr lang="en-US" b="1" dirty="0"/>
              <a:t>Benefit levels</a:t>
            </a:r>
          </a:p>
        </p:txBody>
      </p:sp>
      <p:sp>
        <p:nvSpPr>
          <p:cNvPr id="15" name="Rectangle: Rounded Corners 14">
            <a:extLst>
              <a:ext uri="{FF2B5EF4-FFF2-40B4-BE49-F238E27FC236}">
                <a16:creationId xmlns:a16="http://schemas.microsoft.com/office/drawing/2014/main" id="{EFC1FB95-268F-74A0-D719-D665A0481CDC}"/>
              </a:ext>
            </a:extLst>
          </p:cNvPr>
          <p:cNvSpPr/>
          <p:nvPr/>
        </p:nvSpPr>
        <p:spPr>
          <a:xfrm>
            <a:off x="190400" y="4343400"/>
            <a:ext cx="8725000" cy="2378075"/>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4755C70-140C-5116-F936-DCA91F2D3BED}"/>
              </a:ext>
            </a:extLst>
          </p:cNvPr>
          <p:cNvSpPr txBox="1"/>
          <p:nvPr/>
        </p:nvSpPr>
        <p:spPr>
          <a:xfrm>
            <a:off x="2987094" y="4476769"/>
            <a:ext cx="2971800" cy="369332"/>
          </a:xfrm>
          <a:prstGeom prst="rect">
            <a:avLst/>
          </a:prstGeom>
          <a:noFill/>
        </p:spPr>
        <p:txBody>
          <a:bodyPr wrap="square" rtlCol="0">
            <a:spAutoFit/>
          </a:bodyPr>
          <a:lstStyle/>
          <a:p>
            <a:pPr algn="ctr"/>
            <a:r>
              <a:rPr lang="en-US" b="1" dirty="0"/>
              <a:t>Work requirements</a:t>
            </a:r>
          </a:p>
        </p:txBody>
      </p:sp>
      <p:pic>
        <p:nvPicPr>
          <p:cNvPr id="18" name="Content Placeholder 5">
            <a:extLst>
              <a:ext uri="{FF2B5EF4-FFF2-40B4-BE49-F238E27FC236}">
                <a16:creationId xmlns:a16="http://schemas.microsoft.com/office/drawing/2014/main" id="{71C98BDF-11CA-F46F-33AF-6BBB76F0F566}"/>
              </a:ext>
            </a:extLst>
          </p:cNvPr>
          <p:cNvPicPr>
            <a:picLocks noChangeAspect="1"/>
          </p:cNvPicPr>
          <p:nvPr/>
        </p:nvPicPr>
        <p:blipFill rotWithShape="1">
          <a:blip r:embed="rId2"/>
          <a:srcRect b="40825"/>
          <a:stretch/>
        </p:blipFill>
        <p:spPr>
          <a:xfrm>
            <a:off x="1747979" y="4952999"/>
            <a:ext cx="5872021" cy="1534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014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3F1C8-10E9-BEF9-5830-2C0ADC4B13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57F6499-537E-8595-2A4F-720D5207475D}"/>
              </a:ext>
            </a:extLst>
          </p:cNvPr>
          <p:cNvSpPr>
            <a:spLocks noGrp="1"/>
          </p:cNvSpPr>
          <p:nvPr>
            <p:ph type="title"/>
          </p:nvPr>
        </p:nvSpPr>
        <p:spPr>
          <a:xfrm>
            <a:off x="722313" y="3176586"/>
            <a:ext cx="7772400" cy="1362075"/>
          </a:xfrm>
        </p:spPr>
        <p:txBody>
          <a:bodyPr/>
          <a:lstStyle/>
          <a:p>
            <a:r>
              <a:rPr lang="en-US" dirty="0"/>
              <a:t>Three economic features </a:t>
            </a:r>
            <a:br>
              <a:rPr lang="en-US" dirty="0"/>
            </a:br>
            <a:r>
              <a:rPr lang="en-US" dirty="0"/>
              <a:t>of snap</a:t>
            </a:r>
          </a:p>
        </p:txBody>
      </p:sp>
      <p:sp>
        <p:nvSpPr>
          <p:cNvPr id="6" name="Text Placeholder 5">
            <a:extLst>
              <a:ext uri="{FF2B5EF4-FFF2-40B4-BE49-F238E27FC236}">
                <a16:creationId xmlns:a16="http://schemas.microsoft.com/office/drawing/2014/main" id="{1A1B96A6-6890-4D4E-E945-4C8FA2B8C165}"/>
              </a:ext>
            </a:extLst>
          </p:cNvPr>
          <p:cNvSpPr>
            <a:spLocks noGrp="1"/>
          </p:cNvSpPr>
          <p:nvPr>
            <p:ph type="body" idx="1"/>
          </p:nvPr>
        </p:nvSpPr>
        <p:spPr>
          <a:xfrm>
            <a:off x="722313" y="1676400"/>
            <a:ext cx="7772400" cy="1500187"/>
          </a:xfrm>
        </p:spPr>
        <p:txBody>
          <a:bodyPr/>
          <a:lstStyle/>
          <a:p>
            <a:r>
              <a:rPr lang="en-US" dirty="0"/>
              <a:t>Section 2.</a:t>
            </a:r>
          </a:p>
        </p:txBody>
      </p:sp>
      <p:sp>
        <p:nvSpPr>
          <p:cNvPr id="4" name="Slide Number Placeholder 3">
            <a:extLst>
              <a:ext uri="{FF2B5EF4-FFF2-40B4-BE49-F238E27FC236}">
                <a16:creationId xmlns:a16="http://schemas.microsoft.com/office/drawing/2014/main" id="{5F805705-9486-B44F-14CE-899EAD23EAB2}"/>
              </a:ext>
            </a:extLst>
          </p:cNvPr>
          <p:cNvSpPr>
            <a:spLocks noGrp="1"/>
          </p:cNvSpPr>
          <p:nvPr>
            <p:ph type="sldNum" sz="quarter" idx="12"/>
          </p:nvPr>
        </p:nvSpPr>
        <p:spPr/>
        <p:txBody>
          <a:bodyPr/>
          <a:lstStyle/>
          <a:p>
            <a:fld id="{C471D98E-6F74-4388-8F7C-DB26684237DA}" type="slidenum">
              <a:rPr lang="en-US" altLang="en-US" smtClean="0"/>
              <a:pPr/>
              <a:t>15</a:t>
            </a:fld>
            <a:endParaRPr lang="en-US" altLang="en-US" dirty="0"/>
          </a:p>
        </p:txBody>
      </p:sp>
    </p:spTree>
    <p:extLst>
      <p:ext uri="{BB962C8B-B14F-4D97-AF65-F5344CB8AC3E}">
        <p14:creationId xmlns:p14="http://schemas.microsoft.com/office/powerpoint/2010/main" val="1215248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0CC5-2E6C-4546-8A76-5670052359E1}"/>
              </a:ext>
            </a:extLst>
          </p:cNvPr>
          <p:cNvSpPr>
            <a:spLocks noGrp="1"/>
          </p:cNvSpPr>
          <p:nvPr>
            <p:ph type="title"/>
          </p:nvPr>
        </p:nvSpPr>
        <p:spPr/>
        <p:txBody>
          <a:bodyPr/>
          <a:lstStyle/>
          <a:p>
            <a:r>
              <a:rPr lang="en-US" dirty="0"/>
              <a:t>Three Economic Features of SNAP</a:t>
            </a:r>
          </a:p>
        </p:txBody>
      </p:sp>
      <p:sp>
        <p:nvSpPr>
          <p:cNvPr id="3" name="Content Placeholder 2">
            <a:extLst>
              <a:ext uri="{FF2B5EF4-FFF2-40B4-BE49-F238E27FC236}">
                <a16:creationId xmlns:a16="http://schemas.microsoft.com/office/drawing/2014/main" id="{99786D14-9626-4B42-90CE-391E6CF10F30}"/>
              </a:ext>
            </a:extLst>
          </p:cNvPr>
          <p:cNvSpPr>
            <a:spLocks noGrp="1"/>
          </p:cNvSpPr>
          <p:nvPr>
            <p:ph idx="1"/>
          </p:nvPr>
        </p:nvSpPr>
        <p:spPr/>
        <p:txBody>
          <a:bodyPr/>
          <a:lstStyle/>
          <a:p>
            <a:pPr marL="457200" indent="-457200">
              <a:buFont typeface="+mj-lt"/>
              <a:buAutoNum type="arabicPeriod"/>
            </a:pPr>
            <a:endParaRPr lang="en-US" dirty="0"/>
          </a:p>
          <a:p>
            <a:pPr marL="457200" indent="-457200">
              <a:buFont typeface="+mj-lt"/>
              <a:buAutoNum type="arabicPeriod"/>
            </a:pPr>
            <a:r>
              <a:rPr lang="en-US" b="1" dirty="0">
                <a:solidFill>
                  <a:schemeClr val="tx2"/>
                </a:solidFill>
              </a:rPr>
              <a:t>Means-tested (NIT-like)</a:t>
            </a:r>
            <a:r>
              <a:rPr lang="en-US" b="1" dirty="0"/>
              <a:t> benefit schedule</a:t>
            </a:r>
          </a:p>
          <a:p>
            <a:pPr marL="857250" lvl="1" indent="-457200">
              <a:buFont typeface="+mj-lt"/>
              <a:buAutoNum type="arabicPeriod"/>
            </a:pPr>
            <a:endParaRPr lang="en-US" dirty="0"/>
          </a:p>
          <a:p>
            <a:pPr marL="857250" lvl="1" indent="-457200">
              <a:buFont typeface="+mj-lt"/>
              <a:buAutoNum type="arabicPeriod"/>
            </a:pPr>
            <a:endParaRPr lang="en-US" dirty="0"/>
          </a:p>
          <a:p>
            <a:pPr marL="457200" indent="-457200">
              <a:buFont typeface="+mj-lt"/>
              <a:buAutoNum type="arabicPeriod"/>
            </a:pPr>
            <a:r>
              <a:rPr lang="en-US" b="1" dirty="0">
                <a:solidFill>
                  <a:schemeClr val="tx2"/>
                </a:solidFill>
              </a:rPr>
              <a:t>Broad eligibility,</a:t>
            </a:r>
            <a:r>
              <a:rPr lang="en-US" b="1" dirty="0"/>
              <a:t> but with limits and application hassles</a:t>
            </a:r>
          </a:p>
          <a:p>
            <a:pPr marL="857250" lvl="1" indent="-457200">
              <a:buFont typeface="+mj-lt"/>
              <a:buAutoNum type="arabicPeriod"/>
            </a:pPr>
            <a:endParaRPr lang="en-US" dirty="0"/>
          </a:p>
          <a:p>
            <a:pPr marL="857250" lvl="1" indent="-457200">
              <a:buFont typeface="+mj-lt"/>
              <a:buAutoNum type="arabicPeriod"/>
            </a:pPr>
            <a:endParaRPr lang="en-US" dirty="0"/>
          </a:p>
          <a:p>
            <a:pPr marL="457200" indent="-457200">
              <a:buFont typeface="+mj-lt"/>
              <a:buAutoNum type="arabicPeriod"/>
            </a:pPr>
            <a:r>
              <a:rPr lang="en-US" b="1" dirty="0">
                <a:solidFill>
                  <a:schemeClr val="tx2"/>
                </a:solidFill>
              </a:rPr>
              <a:t>In-kind benefits</a:t>
            </a:r>
            <a:r>
              <a:rPr lang="en-US" b="1" dirty="0"/>
              <a:t> (food, not cash)</a:t>
            </a:r>
          </a:p>
        </p:txBody>
      </p:sp>
      <p:sp>
        <p:nvSpPr>
          <p:cNvPr id="4" name="Slide Number Placeholder 3">
            <a:extLst>
              <a:ext uri="{FF2B5EF4-FFF2-40B4-BE49-F238E27FC236}">
                <a16:creationId xmlns:a16="http://schemas.microsoft.com/office/drawing/2014/main" id="{B545417E-488E-471C-9E41-6B01AB466D0A}"/>
              </a:ext>
            </a:extLst>
          </p:cNvPr>
          <p:cNvSpPr>
            <a:spLocks noGrp="1"/>
          </p:cNvSpPr>
          <p:nvPr>
            <p:ph type="sldNum" sz="quarter" idx="12"/>
          </p:nvPr>
        </p:nvSpPr>
        <p:spPr/>
        <p:txBody>
          <a:bodyPr/>
          <a:lstStyle/>
          <a:p>
            <a:fld id="{C471D98E-6F74-4388-8F7C-DB26684237DA}" type="slidenum">
              <a:rPr lang="en-US" altLang="en-US" smtClean="0"/>
              <a:pPr/>
              <a:t>16</a:t>
            </a:fld>
            <a:endParaRPr lang="en-US" altLang="en-US" dirty="0"/>
          </a:p>
        </p:txBody>
      </p:sp>
    </p:spTree>
    <p:extLst>
      <p:ext uri="{BB962C8B-B14F-4D97-AF65-F5344CB8AC3E}">
        <p14:creationId xmlns:p14="http://schemas.microsoft.com/office/powerpoint/2010/main" val="2935318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Feature #1:</a:t>
            </a:r>
            <a:r>
              <a:rPr lang="en-US" dirty="0"/>
              <a:t> NIT-like Benefit Schedule</a:t>
            </a:r>
          </a:p>
        </p:txBody>
      </p:sp>
      <p:sp>
        <p:nvSpPr>
          <p:cNvPr id="4" name="Slide Number Placeholder 3"/>
          <p:cNvSpPr>
            <a:spLocks noGrp="1"/>
          </p:cNvSpPr>
          <p:nvPr>
            <p:ph type="sldNum" sz="quarter" idx="12"/>
          </p:nvPr>
        </p:nvSpPr>
        <p:spPr/>
        <p:txBody>
          <a:bodyPr/>
          <a:lstStyle/>
          <a:p>
            <a:fld id="{C471D98E-6F74-4388-8F7C-DB26684237DA}" type="slidenum">
              <a:rPr lang="en-US" altLang="en-US" smtClean="0"/>
              <a:pPr/>
              <a:t>17</a:t>
            </a:fld>
            <a:endParaRPr lang="en-US" altLang="en-US" dirty="0"/>
          </a:p>
        </p:txBody>
      </p:sp>
      <p:sp>
        <p:nvSpPr>
          <p:cNvPr id="7" name="Line 6">
            <a:extLst>
              <a:ext uri="{FF2B5EF4-FFF2-40B4-BE49-F238E27FC236}">
                <a16:creationId xmlns:a16="http://schemas.microsoft.com/office/drawing/2014/main" id="{A3DD2944-7CA1-4EF7-A8FC-605CEB79A7B7}"/>
              </a:ext>
            </a:extLst>
          </p:cNvPr>
          <p:cNvSpPr>
            <a:spLocks noChangeShapeType="1"/>
          </p:cNvSpPr>
          <p:nvPr/>
        </p:nvSpPr>
        <p:spPr bwMode="auto">
          <a:xfrm>
            <a:off x="1130316" y="1111250"/>
            <a:ext cx="0" cy="49934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7">
            <a:extLst>
              <a:ext uri="{FF2B5EF4-FFF2-40B4-BE49-F238E27FC236}">
                <a16:creationId xmlns:a16="http://schemas.microsoft.com/office/drawing/2014/main" id="{D6595E37-F5A9-49D0-B1C0-E8FBB3D382AE}"/>
              </a:ext>
            </a:extLst>
          </p:cNvPr>
          <p:cNvSpPr>
            <a:spLocks noChangeShapeType="1"/>
          </p:cNvSpPr>
          <p:nvPr/>
        </p:nvSpPr>
        <p:spPr bwMode="auto">
          <a:xfrm>
            <a:off x="1130316" y="6104686"/>
            <a:ext cx="64888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10">
            <a:extLst>
              <a:ext uri="{FF2B5EF4-FFF2-40B4-BE49-F238E27FC236}">
                <a16:creationId xmlns:a16="http://schemas.microsoft.com/office/drawing/2014/main" id="{A5FE85C6-6660-470E-A51B-F51CEA3B220B}"/>
              </a:ext>
            </a:extLst>
          </p:cNvPr>
          <p:cNvSpPr txBox="1">
            <a:spLocks noChangeArrowheads="1"/>
          </p:cNvSpPr>
          <p:nvPr/>
        </p:nvSpPr>
        <p:spPr bwMode="auto">
          <a:xfrm>
            <a:off x="76200" y="922584"/>
            <a:ext cx="1142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latin typeface="Arial" panose="020B0604020202020204" pitchFamily="34" charset="0"/>
              </a:rPr>
              <a:t>Benefit Amount</a:t>
            </a:r>
          </a:p>
          <a:p>
            <a:pPr algn="ctr" eaLnBrk="1" hangingPunct="1">
              <a:spcBef>
                <a:spcPct val="0"/>
              </a:spcBef>
              <a:buFontTx/>
              <a:buNone/>
            </a:pPr>
            <a:r>
              <a:rPr lang="en-US" altLang="en-US" sz="1600" dirty="0">
                <a:latin typeface="Arial" panose="020B0604020202020204" pitchFamily="34" charset="0"/>
              </a:rPr>
              <a:t>($)</a:t>
            </a:r>
          </a:p>
        </p:txBody>
      </p:sp>
      <mc:AlternateContent xmlns:mc="http://schemas.openxmlformats.org/markup-compatibility/2006">
        <mc:Choice xmlns:a14="http://schemas.microsoft.com/office/drawing/2010/main" Requires="a14">
          <p:sp>
            <p:nvSpPr>
              <p:cNvPr id="10" name="Text Box 10">
                <a:extLst>
                  <a:ext uri="{FF2B5EF4-FFF2-40B4-BE49-F238E27FC236}">
                    <a16:creationId xmlns:a16="http://schemas.microsoft.com/office/drawing/2014/main" id="{51052941-6F4D-4194-842B-6AF8E00B4FE3}"/>
                  </a:ext>
                </a:extLst>
              </p:cNvPr>
              <p:cNvSpPr txBox="1">
                <a:spLocks noChangeArrowheads="1"/>
              </p:cNvSpPr>
              <p:nvPr/>
            </p:nvSpPr>
            <p:spPr bwMode="auto">
              <a:xfrm>
                <a:off x="6400801" y="6183689"/>
                <a:ext cx="1981199"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latin typeface="Arial" panose="020B0604020202020204" pitchFamily="34" charset="0"/>
                  </a:rPr>
                  <a:t>Net Income (</a:t>
                </a:r>
                <a14:m>
                  <m:oMath xmlns:m="http://schemas.openxmlformats.org/officeDocument/2006/math">
                    <m:sSup>
                      <m:sSupPr>
                        <m:ctrlPr>
                          <a:rPr lang="en-US" altLang="en-US" sz="1600" b="0" i="1" smtClean="0">
                            <a:latin typeface="Cambria Math" panose="02040503050406030204" pitchFamily="18" charset="0"/>
                          </a:rPr>
                        </m:ctrlPr>
                      </m:sSupPr>
                      <m:e>
                        <m:r>
                          <a:rPr lang="en-US" altLang="en-US" sz="1600" b="0" i="1" smtClean="0">
                            <a:latin typeface="Cambria Math" panose="02040503050406030204" pitchFamily="18" charset="0"/>
                          </a:rPr>
                          <m:t>𝑦</m:t>
                        </m:r>
                      </m:e>
                      <m:sup>
                        <m:r>
                          <a:rPr lang="en-US" altLang="en-US" sz="1600" b="0" i="1" smtClean="0">
                            <a:latin typeface="Cambria Math" panose="02040503050406030204" pitchFamily="18" charset="0"/>
                          </a:rPr>
                          <m:t>𝑛𝑒𝑡</m:t>
                        </m:r>
                      </m:sup>
                    </m:sSup>
                  </m:oMath>
                </a14:m>
                <a:r>
                  <a:rPr lang="en-US" altLang="en-US" sz="1600" dirty="0">
                    <a:latin typeface="Arial" panose="020B0604020202020204" pitchFamily="34" charset="0"/>
                  </a:rPr>
                  <a:t>)</a:t>
                </a:r>
              </a:p>
            </p:txBody>
          </p:sp>
        </mc:Choice>
        <mc:Fallback>
          <p:sp>
            <p:nvSpPr>
              <p:cNvPr id="10" name="Text Box 10">
                <a:extLst>
                  <a:ext uri="{FF2B5EF4-FFF2-40B4-BE49-F238E27FC236}">
                    <a16:creationId xmlns:a16="http://schemas.microsoft.com/office/drawing/2014/main" id="{51052941-6F4D-4194-842B-6AF8E00B4FE3}"/>
                  </a:ext>
                </a:extLst>
              </p:cNvPr>
              <p:cNvSpPr txBox="1">
                <a:spLocks noRot="1" noChangeAspect="1" noMove="1" noResize="1" noEditPoints="1" noAdjustHandles="1" noChangeArrowheads="1" noChangeShapeType="1" noTextEdit="1"/>
              </p:cNvSpPr>
              <p:nvPr/>
            </p:nvSpPr>
            <p:spPr bwMode="auto">
              <a:xfrm>
                <a:off x="6400801" y="6183689"/>
                <a:ext cx="1981199" cy="338554"/>
              </a:xfrm>
              <a:prstGeom prst="rect">
                <a:avLst/>
              </a:prstGeom>
              <a:blipFill>
                <a:blip r:embed="rId2"/>
                <a:stretch>
                  <a:fillRect t="-5357" b="-214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 name="Line 12">
            <a:extLst>
              <a:ext uri="{FF2B5EF4-FFF2-40B4-BE49-F238E27FC236}">
                <a16:creationId xmlns:a16="http://schemas.microsoft.com/office/drawing/2014/main" id="{EF44DAFF-9BA6-418A-BEBE-7D947E996325}"/>
              </a:ext>
            </a:extLst>
          </p:cNvPr>
          <p:cNvSpPr>
            <a:spLocks noChangeShapeType="1"/>
          </p:cNvSpPr>
          <p:nvPr/>
        </p:nvSpPr>
        <p:spPr bwMode="auto">
          <a:xfrm>
            <a:off x="1130316" y="2819399"/>
            <a:ext cx="3772493" cy="2796233"/>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2">
            <a:extLst>
              <a:ext uri="{FF2B5EF4-FFF2-40B4-BE49-F238E27FC236}">
                <a16:creationId xmlns:a16="http://schemas.microsoft.com/office/drawing/2014/main" id="{2A127CB8-0B98-44A1-9E6E-0311C7EB0E0C}"/>
              </a:ext>
            </a:extLst>
          </p:cNvPr>
          <p:cNvSpPr>
            <a:spLocks noChangeShapeType="1"/>
          </p:cNvSpPr>
          <p:nvPr/>
        </p:nvSpPr>
        <p:spPr bwMode="auto">
          <a:xfrm flipV="1">
            <a:off x="1130317" y="2813825"/>
            <a:ext cx="5270484" cy="5568"/>
          </a:xfrm>
          <a:prstGeom prst="line">
            <a:avLst/>
          </a:prstGeom>
          <a:noFill/>
          <a:ln w="38100">
            <a:solidFill>
              <a:schemeClr val="accent3">
                <a:lumMod val="7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TextBox 12">
            <a:extLst>
              <a:ext uri="{FF2B5EF4-FFF2-40B4-BE49-F238E27FC236}">
                <a16:creationId xmlns:a16="http://schemas.microsoft.com/office/drawing/2014/main" id="{2F9EFCE2-3CC9-4FC8-9942-C74909A700C8}"/>
              </a:ext>
            </a:extLst>
          </p:cNvPr>
          <p:cNvSpPr txBox="1"/>
          <p:nvPr/>
        </p:nvSpPr>
        <p:spPr>
          <a:xfrm>
            <a:off x="6319344" y="2456297"/>
            <a:ext cx="2146329" cy="584775"/>
          </a:xfrm>
          <a:prstGeom prst="rect">
            <a:avLst/>
          </a:prstGeom>
          <a:noFill/>
        </p:spPr>
        <p:txBody>
          <a:bodyPr wrap="square" rtlCol="0">
            <a:spAutoFit/>
          </a:bodyPr>
          <a:lstStyle/>
          <a:p>
            <a:r>
              <a:rPr lang="en-US" sz="1600" b="1" dirty="0">
                <a:solidFill>
                  <a:schemeClr val="accent3">
                    <a:lumMod val="75000"/>
                  </a:schemeClr>
                </a:solidFill>
              </a:rPr>
              <a:t>Max SNAP Benefit (“Thrifty Diet” cost)</a:t>
            </a:r>
          </a:p>
        </p:txBody>
      </p:sp>
      <p:sp>
        <p:nvSpPr>
          <p:cNvPr id="16" name="Freeform: Shape 15">
            <a:extLst>
              <a:ext uri="{FF2B5EF4-FFF2-40B4-BE49-F238E27FC236}">
                <a16:creationId xmlns:a16="http://schemas.microsoft.com/office/drawing/2014/main" id="{D18F49B7-FA20-4544-BB09-12EF1A68551F}"/>
              </a:ext>
            </a:extLst>
          </p:cNvPr>
          <p:cNvSpPr/>
          <p:nvPr/>
        </p:nvSpPr>
        <p:spPr>
          <a:xfrm>
            <a:off x="8305800" y="2691837"/>
            <a:ext cx="482668" cy="365044"/>
          </a:xfrm>
          <a:custGeom>
            <a:avLst/>
            <a:gdLst>
              <a:gd name="connsiteX0" fmla="*/ 0 w 482668"/>
              <a:gd name="connsiteY0" fmla="*/ 19873 h 365044"/>
              <a:gd name="connsiteX1" fmla="*/ 442061 w 482668"/>
              <a:gd name="connsiteY1" fmla="*/ 38040 h 365044"/>
              <a:gd name="connsiteX2" fmla="*/ 436006 w 482668"/>
              <a:gd name="connsiteY2" fmla="*/ 365044 h 365044"/>
            </a:gdLst>
            <a:ahLst/>
            <a:cxnLst>
              <a:cxn ang="0">
                <a:pos x="connsiteX0" y="connsiteY0"/>
              </a:cxn>
              <a:cxn ang="0">
                <a:pos x="connsiteX1" y="connsiteY1"/>
              </a:cxn>
              <a:cxn ang="0">
                <a:pos x="connsiteX2" y="connsiteY2"/>
              </a:cxn>
            </a:cxnLst>
            <a:rect l="l" t="t" r="r" b="b"/>
            <a:pathLst>
              <a:path w="482668" h="365044">
                <a:moveTo>
                  <a:pt x="0" y="19873"/>
                </a:moveTo>
                <a:cubicBezTo>
                  <a:pt x="184696" y="192"/>
                  <a:pt x="369393" y="-19489"/>
                  <a:pt x="442061" y="38040"/>
                </a:cubicBezTo>
                <a:cubicBezTo>
                  <a:pt x="514729" y="95569"/>
                  <a:pt x="475367" y="230306"/>
                  <a:pt x="436006" y="365044"/>
                </a:cubicBezTo>
              </a:path>
            </a:pathLst>
          </a:custGeom>
          <a:noFill/>
          <a:ln>
            <a:solidFill>
              <a:schemeClr val="accent3">
                <a:lumMod val="75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721754D-FBF9-4917-97D2-9A705F64DAD5}"/>
                  </a:ext>
                </a:extLst>
              </p:cNvPr>
              <p:cNvSpPr txBox="1"/>
              <p:nvPr/>
            </p:nvSpPr>
            <p:spPr>
              <a:xfrm>
                <a:off x="2026683" y="3353585"/>
                <a:ext cx="3225763" cy="37427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b="1" i="1" smtClean="0">
                          <a:solidFill>
                            <a:schemeClr val="tx2"/>
                          </a:solidFill>
                          <a:latin typeface="Cambria Math" panose="02040503050406030204" pitchFamily="18" charset="0"/>
                        </a:rPr>
                        <m:t>𝑩𝒆𝒏</m:t>
                      </m:r>
                      <m:r>
                        <a:rPr lang="en-US" b="1" i="1" smtClean="0">
                          <a:solidFill>
                            <a:schemeClr val="tx2"/>
                          </a:solidFill>
                          <a:latin typeface="Cambria Math" panose="02040503050406030204" pitchFamily="18" charset="0"/>
                        </a:rPr>
                        <m:t>=</m:t>
                      </m:r>
                      <m:sSup>
                        <m:sSupPr>
                          <m:ctrlPr>
                            <a:rPr lang="en-US" b="1" i="1" smtClean="0">
                              <a:solidFill>
                                <a:schemeClr val="tx2"/>
                              </a:solidFill>
                              <a:latin typeface="Cambria Math" panose="02040503050406030204" pitchFamily="18" charset="0"/>
                            </a:rPr>
                          </m:ctrlPr>
                        </m:sSupPr>
                        <m:e>
                          <m:r>
                            <a:rPr lang="en-US" b="1" i="1" smtClean="0">
                              <a:solidFill>
                                <a:schemeClr val="tx2"/>
                              </a:solidFill>
                              <a:latin typeface="Cambria Math" panose="02040503050406030204" pitchFamily="18" charset="0"/>
                            </a:rPr>
                            <m:t>𝑩</m:t>
                          </m:r>
                        </m:e>
                        <m:sup>
                          <m:r>
                            <a:rPr lang="en-US" b="1" i="1" smtClean="0">
                              <a:solidFill>
                                <a:schemeClr val="tx2"/>
                              </a:solidFill>
                              <a:latin typeface="Cambria Math" panose="02040503050406030204" pitchFamily="18" charset="0"/>
                            </a:rPr>
                            <m:t>𝒎𝒂𝒙</m:t>
                          </m:r>
                        </m:sup>
                      </m:sSup>
                      <m:r>
                        <a:rPr lang="en-US" b="1" i="1" smtClean="0">
                          <a:solidFill>
                            <a:schemeClr val="tx2"/>
                          </a:solidFill>
                          <a:latin typeface="Cambria Math" panose="02040503050406030204" pitchFamily="18" charset="0"/>
                        </a:rPr>
                        <m:t>−</m:t>
                      </m:r>
                      <m:r>
                        <a:rPr lang="en-US" b="1" i="1" smtClean="0">
                          <a:solidFill>
                            <a:schemeClr val="tx2"/>
                          </a:solidFill>
                          <a:latin typeface="Cambria Math" panose="02040503050406030204" pitchFamily="18" charset="0"/>
                        </a:rPr>
                        <m:t>𝟎</m:t>
                      </m:r>
                      <m:r>
                        <a:rPr lang="en-US" b="1" i="1" smtClean="0">
                          <a:solidFill>
                            <a:schemeClr val="tx2"/>
                          </a:solidFill>
                          <a:latin typeface="Cambria Math" panose="02040503050406030204" pitchFamily="18" charset="0"/>
                        </a:rPr>
                        <m:t>.</m:t>
                      </m:r>
                      <m:r>
                        <a:rPr lang="en-US" b="1" i="1" smtClean="0">
                          <a:solidFill>
                            <a:schemeClr val="tx2"/>
                          </a:solidFill>
                          <a:latin typeface="Cambria Math" panose="02040503050406030204" pitchFamily="18" charset="0"/>
                        </a:rPr>
                        <m:t>𝟑</m:t>
                      </m:r>
                      <m:r>
                        <a:rPr lang="en-US" b="1" i="1" smtClean="0">
                          <a:solidFill>
                            <a:schemeClr val="tx2"/>
                          </a:solidFill>
                          <a:latin typeface="Cambria Math" panose="02040503050406030204" pitchFamily="18" charset="0"/>
                        </a:rPr>
                        <m:t>∗</m:t>
                      </m:r>
                      <m:sSup>
                        <m:sSupPr>
                          <m:ctrlPr>
                            <a:rPr lang="en-US" b="1" i="1" smtClean="0">
                              <a:solidFill>
                                <a:schemeClr val="tx2"/>
                              </a:solidFill>
                              <a:latin typeface="Cambria Math" panose="02040503050406030204" pitchFamily="18" charset="0"/>
                            </a:rPr>
                          </m:ctrlPr>
                        </m:sSupPr>
                        <m:e>
                          <m:r>
                            <a:rPr lang="en-US" b="1" i="1" smtClean="0">
                              <a:solidFill>
                                <a:schemeClr val="tx2"/>
                              </a:solidFill>
                              <a:latin typeface="Cambria Math" panose="02040503050406030204" pitchFamily="18" charset="0"/>
                            </a:rPr>
                            <m:t>𝒚</m:t>
                          </m:r>
                        </m:e>
                        <m:sup>
                          <m:r>
                            <a:rPr lang="en-US" b="1" i="1" smtClean="0">
                              <a:solidFill>
                                <a:schemeClr val="tx2"/>
                              </a:solidFill>
                              <a:latin typeface="Cambria Math" panose="02040503050406030204" pitchFamily="18" charset="0"/>
                            </a:rPr>
                            <m:t>𝑵𝒆𝒕</m:t>
                          </m:r>
                        </m:sup>
                      </m:sSup>
                    </m:oMath>
                  </m:oMathPara>
                </a14:m>
                <a:endParaRPr lang="en-US" b="1" dirty="0">
                  <a:solidFill>
                    <a:schemeClr val="tx2"/>
                  </a:solidFill>
                </a:endParaRPr>
              </a:p>
            </p:txBody>
          </p:sp>
        </mc:Choice>
        <mc:Fallback>
          <p:sp>
            <p:nvSpPr>
              <p:cNvPr id="17" name="TextBox 16">
                <a:extLst>
                  <a:ext uri="{FF2B5EF4-FFF2-40B4-BE49-F238E27FC236}">
                    <a16:creationId xmlns:a16="http://schemas.microsoft.com/office/drawing/2014/main" id="{8721754D-FBF9-4917-97D2-9A705F64DAD5}"/>
                  </a:ext>
                </a:extLst>
              </p:cNvPr>
              <p:cNvSpPr txBox="1">
                <a:spLocks noRot="1" noChangeAspect="1" noMove="1" noResize="1" noEditPoints="1" noAdjustHandles="1" noChangeArrowheads="1" noChangeShapeType="1" noTextEdit="1"/>
              </p:cNvSpPr>
              <p:nvPr/>
            </p:nvSpPr>
            <p:spPr>
              <a:xfrm>
                <a:off x="2026683" y="3353585"/>
                <a:ext cx="3225763" cy="374270"/>
              </a:xfrm>
              <a:prstGeom prst="rect">
                <a:avLst/>
              </a:prstGeom>
              <a:blipFill>
                <a:blip r:embed="rId3"/>
                <a:stretch>
                  <a:fillRect b="-8065"/>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46E9B35B-1354-4442-8CD3-8200AAAB6E1D}"/>
              </a:ext>
            </a:extLst>
          </p:cNvPr>
          <p:cNvCxnSpPr>
            <a:cxnSpLocks/>
          </p:cNvCxnSpPr>
          <p:nvPr/>
        </p:nvCxnSpPr>
        <p:spPr>
          <a:xfrm>
            <a:off x="2752689" y="4114800"/>
            <a:ext cx="0" cy="1905000"/>
          </a:xfrm>
          <a:prstGeom prst="straightConnector1">
            <a:avLst/>
          </a:prstGeom>
          <a:ln>
            <a:solidFill>
              <a:schemeClr val="tx2"/>
            </a:solidFill>
            <a:headEnd type="triangle"/>
            <a:tailEnd type="triangle"/>
          </a:ln>
        </p:spPr>
        <p:style>
          <a:lnRef idx="3">
            <a:schemeClr val="accent4"/>
          </a:lnRef>
          <a:fillRef idx="0">
            <a:schemeClr val="accent4"/>
          </a:fillRef>
          <a:effectRef idx="2">
            <a:schemeClr val="accent4"/>
          </a:effectRef>
          <a:fontRef idx="minor">
            <a:schemeClr val="tx1"/>
          </a:fontRef>
        </p:style>
      </p:cxnSp>
      <p:sp>
        <p:nvSpPr>
          <p:cNvPr id="19" name="Rectangle 18">
            <a:extLst>
              <a:ext uri="{FF2B5EF4-FFF2-40B4-BE49-F238E27FC236}">
                <a16:creationId xmlns:a16="http://schemas.microsoft.com/office/drawing/2014/main" id="{3D53ABCE-B0C4-419B-A00A-2C5DE843B896}"/>
              </a:ext>
            </a:extLst>
          </p:cNvPr>
          <p:cNvSpPr/>
          <p:nvPr/>
        </p:nvSpPr>
        <p:spPr>
          <a:xfrm>
            <a:off x="2752688" y="4975940"/>
            <a:ext cx="1300607" cy="584775"/>
          </a:xfrm>
          <a:prstGeom prst="rect">
            <a:avLst/>
          </a:prstGeom>
        </p:spPr>
        <p:txBody>
          <a:bodyPr wrap="square">
            <a:spAutoFit/>
          </a:bodyPr>
          <a:lstStyle/>
          <a:p>
            <a:r>
              <a:rPr lang="en-US" sz="1600" b="1" dirty="0">
                <a:solidFill>
                  <a:schemeClr val="tx2"/>
                </a:solidFill>
              </a:rPr>
              <a:t>SNAP Benefit</a:t>
            </a:r>
            <a:endParaRPr lang="en-US" sz="1600" dirty="0">
              <a:solidFill>
                <a:schemeClr val="tx2"/>
              </a:solidFill>
            </a:endParaRPr>
          </a:p>
        </p:txBody>
      </p:sp>
      <p:sp>
        <p:nvSpPr>
          <p:cNvPr id="26" name="Line 12">
            <a:extLst>
              <a:ext uri="{FF2B5EF4-FFF2-40B4-BE49-F238E27FC236}">
                <a16:creationId xmlns:a16="http://schemas.microsoft.com/office/drawing/2014/main" id="{733C1CAE-6F71-42B3-9E74-4F6ADCAB8600}"/>
              </a:ext>
            </a:extLst>
          </p:cNvPr>
          <p:cNvSpPr>
            <a:spLocks noChangeShapeType="1"/>
          </p:cNvSpPr>
          <p:nvPr/>
        </p:nvSpPr>
        <p:spPr bwMode="auto">
          <a:xfrm>
            <a:off x="4902809" y="5615632"/>
            <a:ext cx="0" cy="489054"/>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TextBox 26">
            <a:extLst>
              <a:ext uri="{FF2B5EF4-FFF2-40B4-BE49-F238E27FC236}">
                <a16:creationId xmlns:a16="http://schemas.microsoft.com/office/drawing/2014/main" id="{DB83B7C2-0736-4507-BDDD-C0EDDFC3C44B}"/>
              </a:ext>
            </a:extLst>
          </p:cNvPr>
          <p:cNvSpPr txBox="1"/>
          <p:nvPr/>
        </p:nvSpPr>
        <p:spPr>
          <a:xfrm>
            <a:off x="4913424" y="5512129"/>
            <a:ext cx="4230576" cy="523220"/>
          </a:xfrm>
          <a:prstGeom prst="rect">
            <a:avLst/>
          </a:prstGeom>
          <a:noFill/>
        </p:spPr>
        <p:txBody>
          <a:bodyPr wrap="square" rtlCol="0">
            <a:spAutoFit/>
          </a:bodyPr>
          <a:lstStyle/>
          <a:p>
            <a:r>
              <a:rPr lang="en-US" sz="1400" i="1" dirty="0">
                <a:solidFill>
                  <a:schemeClr val="tx2"/>
                </a:solidFill>
              </a:rPr>
              <a:t>Small benefit cliff at 100% FPL (net income) or 130% FPL (gross income)</a:t>
            </a:r>
            <a:endParaRPr lang="en-US" sz="1400" dirty="0">
              <a:solidFill>
                <a:schemeClr val="tx2"/>
              </a:solidFill>
            </a:endParaRPr>
          </a:p>
        </p:txBody>
      </p:sp>
      <p:pic>
        <p:nvPicPr>
          <p:cNvPr id="6" name="Picture 5" descr="A screenshot of a graph&#10;&#10;Description automatically generated">
            <a:extLst>
              <a:ext uri="{FF2B5EF4-FFF2-40B4-BE49-F238E27FC236}">
                <a16:creationId xmlns:a16="http://schemas.microsoft.com/office/drawing/2014/main" id="{9B1E1C73-EED7-D347-F9D2-E9DDFD158B91}"/>
              </a:ext>
            </a:extLst>
          </p:cNvPr>
          <p:cNvPicPr>
            <a:picLocks noChangeAspect="1"/>
          </p:cNvPicPr>
          <p:nvPr/>
        </p:nvPicPr>
        <p:blipFill>
          <a:blip r:embed="rId4" cstate="print">
            <a:extLst>
              <a:ext uri="{28A0092B-C50C-407E-A947-70E740481C1C}">
                <a14:useLocalDpi xmlns:a14="http://schemas.microsoft.com/office/drawing/2010/main" val="0"/>
              </a:ext>
            </a:extLst>
          </a:blip>
          <a:srcRect r="17404" b="9890"/>
          <a:stretch/>
        </p:blipFill>
        <p:spPr>
          <a:xfrm>
            <a:off x="5504436" y="3081193"/>
            <a:ext cx="3429000" cy="2252807"/>
          </a:xfrm>
          <a:prstGeom prst="rect">
            <a:avLst/>
          </a:prstGeom>
        </p:spPr>
      </p:pic>
      <p:sp>
        <p:nvSpPr>
          <p:cNvPr id="14" name="TextBox 13">
            <a:extLst>
              <a:ext uri="{FF2B5EF4-FFF2-40B4-BE49-F238E27FC236}">
                <a16:creationId xmlns:a16="http://schemas.microsoft.com/office/drawing/2014/main" id="{145864D1-AB52-8B01-8515-F3B5828FB7AC}"/>
              </a:ext>
            </a:extLst>
          </p:cNvPr>
          <p:cNvSpPr txBox="1"/>
          <p:nvPr/>
        </p:nvSpPr>
        <p:spPr>
          <a:xfrm>
            <a:off x="-13915" y="6551597"/>
            <a:ext cx="2518638" cy="261610"/>
          </a:xfrm>
          <a:prstGeom prst="rect">
            <a:avLst/>
          </a:prstGeom>
          <a:noFill/>
        </p:spPr>
        <p:txBody>
          <a:bodyPr wrap="none" rtlCol="0">
            <a:spAutoFit/>
          </a:bodyPr>
          <a:lstStyle/>
          <a:p>
            <a:r>
              <a:rPr lang="en-US" sz="1100" dirty="0"/>
              <a:t>Sources: </a:t>
            </a:r>
            <a:r>
              <a:rPr lang="en-US" sz="1100" dirty="0">
                <a:hlinkClick r:id="rId5"/>
              </a:rPr>
              <a:t>MontanaBudget.org</a:t>
            </a:r>
            <a:r>
              <a:rPr lang="en-US" sz="1100" dirty="0"/>
              <a:t>, </a:t>
            </a:r>
            <a:r>
              <a:rPr lang="en-US" sz="1100" dirty="0">
                <a:hlinkClick r:id="rId6"/>
              </a:rPr>
              <a:t>CBPP</a:t>
            </a:r>
            <a:endParaRPr lang="en-US" sz="1100" dirty="0"/>
          </a:p>
        </p:txBody>
      </p:sp>
      <p:sp>
        <p:nvSpPr>
          <p:cNvPr id="3" name="TextBox 2">
            <a:extLst>
              <a:ext uri="{FF2B5EF4-FFF2-40B4-BE49-F238E27FC236}">
                <a16:creationId xmlns:a16="http://schemas.microsoft.com/office/drawing/2014/main" id="{6741A687-C6FC-859D-8726-F7FB164EDAA6}"/>
              </a:ext>
            </a:extLst>
          </p:cNvPr>
          <p:cNvSpPr txBox="1"/>
          <p:nvPr/>
        </p:nvSpPr>
        <p:spPr>
          <a:xfrm>
            <a:off x="4432161" y="6303337"/>
            <a:ext cx="1084835" cy="307777"/>
          </a:xfrm>
          <a:prstGeom prst="rect">
            <a:avLst/>
          </a:prstGeom>
          <a:noFill/>
        </p:spPr>
        <p:txBody>
          <a:bodyPr wrap="square" rtlCol="0">
            <a:spAutoFit/>
          </a:bodyPr>
          <a:lstStyle/>
          <a:p>
            <a:r>
              <a:rPr lang="en-US" sz="1400" dirty="0"/>
              <a:t>100% FPL</a:t>
            </a:r>
          </a:p>
        </p:txBody>
      </p:sp>
      <p:cxnSp>
        <p:nvCxnSpPr>
          <p:cNvPr id="21" name="Straight Connector 20">
            <a:extLst>
              <a:ext uri="{FF2B5EF4-FFF2-40B4-BE49-F238E27FC236}">
                <a16:creationId xmlns:a16="http://schemas.microsoft.com/office/drawing/2014/main" id="{C4D9D9D4-0DD6-2970-A5DF-3F6FD1EC4200}"/>
              </a:ext>
            </a:extLst>
          </p:cNvPr>
          <p:cNvCxnSpPr/>
          <p:nvPr/>
        </p:nvCxnSpPr>
        <p:spPr>
          <a:xfrm flipV="1">
            <a:off x="4902760" y="6015253"/>
            <a:ext cx="0" cy="240397"/>
          </a:xfrm>
          <a:prstGeom prst="line">
            <a:avLst/>
          </a:prstGeom>
          <a:ln w="22225"/>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3DB3545B-3E3D-E27F-33BC-071758B538EC}"/>
              </a:ext>
            </a:extLst>
          </p:cNvPr>
          <p:cNvPicPr>
            <a:picLocks noChangeAspect="1"/>
          </p:cNvPicPr>
          <p:nvPr/>
        </p:nvPicPr>
        <p:blipFill>
          <a:blip r:embed="rId7"/>
          <a:stretch>
            <a:fillRect/>
          </a:stretch>
        </p:blipFill>
        <p:spPr>
          <a:xfrm>
            <a:off x="2184433" y="1104622"/>
            <a:ext cx="4613736" cy="1274086"/>
          </a:xfrm>
          <a:prstGeom prst="rect">
            <a:avLst/>
          </a:prstGeom>
        </p:spPr>
      </p:pic>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D48BBDE7-FAC2-1ADE-9D79-24E5FB8A2FA2}"/>
                  </a:ext>
                </a:extLst>
              </p:cNvPr>
              <p:cNvSpPr txBox="1"/>
              <p:nvPr/>
            </p:nvSpPr>
            <p:spPr>
              <a:xfrm>
                <a:off x="435048" y="2612154"/>
                <a:ext cx="662501"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p>
                        <m:sSupPr>
                          <m:ctrlPr>
                            <a:rPr lang="en-US" b="0" i="1" smtClean="0">
                              <a:solidFill>
                                <a:schemeClr val="accent3">
                                  <a:lumMod val="75000"/>
                                </a:schemeClr>
                              </a:solidFill>
                              <a:latin typeface="Cambria Math" panose="02040503050406030204" pitchFamily="18" charset="0"/>
                            </a:rPr>
                          </m:ctrlPr>
                        </m:sSupPr>
                        <m:e>
                          <m:r>
                            <a:rPr lang="en-US" b="0" i="1" smtClean="0">
                              <a:solidFill>
                                <a:schemeClr val="accent3">
                                  <a:lumMod val="75000"/>
                                </a:schemeClr>
                              </a:solidFill>
                              <a:latin typeface="Cambria Math" panose="02040503050406030204" pitchFamily="18" charset="0"/>
                            </a:rPr>
                            <m:t>𝐵</m:t>
                          </m:r>
                        </m:e>
                        <m:sup>
                          <m:r>
                            <a:rPr lang="en-US" b="0" i="1" smtClean="0">
                              <a:solidFill>
                                <a:schemeClr val="accent3">
                                  <a:lumMod val="75000"/>
                                </a:schemeClr>
                              </a:solidFill>
                              <a:latin typeface="Cambria Math" panose="02040503050406030204" pitchFamily="18" charset="0"/>
                            </a:rPr>
                            <m:t>𝑀𝑎𝑥</m:t>
                          </m:r>
                        </m:sup>
                      </m:sSup>
                    </m:oMath>
                  </m:oMathPara>
                </a14:m>
                <a:endParaRPr lang="en-US" dirty="0">
                  <a:solidFill>
                    <a:schemeClr val="accent3">
                      <a:lumMod val="75000"/>
                    </a:schemeClr>
                  </a:solidFill>
                </a:endParaRPr>
              </a:p>
            </p:txBody>
          </p:sp>
        </mc:Choice>
        <mc:Fallback>
          <p:sp>
            <p:nvSpPr>
              <p:cNvPr id="24" name="TextBox 23">
                <a:extLst>
                  <a:ext uri="{FF2B5EF4-FFF2-40B4-BE49-F238E27FC236}">
                    <a16:creationId xmlns:a16="http://schemas.microsoft.com/office/drawing/2014/main" id="{D48BBDE7-FAC2-1ADE-9D79-24E5FB8A2FA2}"/>
                  </a:ext>
                </a:extLst>
              </p:cNvPr>
              <p:cNvSpPr txBox="1">
                <a:spLocks noRot="1" noChangeAspect="1" noMove="1" noResize="1" noEditPoints="1" noAdjustHandles="1" noChangeArrowheads="1" noChangeShapeType="1" noTextEdit="1"/>
              </p:cNvSpPr>
              <p:nvPr/>
            </p:nvSpPr>
            <p:spPr>
              <a:xfrm>
                <a:off x="435048" y="2612154"/>
                <a:ext cx="662501" cy="36933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5541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6" grpId="0" animBg="1"/>
      <p:bldP spid="17" grpId="0"/>
      <p:bldP spid="19"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05F1C-DAAE-6ABE-492E-C4DA3D98B6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B4ADE8-4ED3-8733-1176-710966EC1074}"/>
              </a:ext>
            </a:extLst>
          </p:cNvPr>
          <p:cNvSpPr>
            <a:spLocks noGrp="1"/>
          </p:cNvSpPr>
          <p:nvPr>
            <p:ph type="title"/>
          </p:nvPr>
        </p:nvSpPr>
        <p:spPr>
          <a:xfrm>
            <a:off x="76200" y="76200"/>
            <a:ext cx="8991599" cy="715962"/>
          </a:xfrm>
        </p:spPr>
        <p:txBody>
          <a:bodyPr>
            <a:normAutofit/>
          </a:bodyPr>
          <a:lstStyle/>
          <a:p>
            <a:r>
              <a:rPr lang="en-US" b="1" dirty="0"/>
              <a:t>Feature #1:</a:t>
            </a:r>
            <a:r>
              <a:rPr lang="en-US" dirty="0"/>
              <a:t> NIT-like Benefit Schedule (2)</a:t>
            </a:r>
          </a:p>
        </p:txBody>
      </p:sp>
      <p:sp>
        <p:nvSpPr>
          <p:cNvPr id="4" name="Slide Number Placeholder 3">
            <a:extLst>
              <a:ext uri="{FF2B5EF4-FFF2-40B4-BE49-F238E27FC236}">
                <a16:creationId xmlns:a16="http://schemas.microsoft.com/office/drawing/2014/main" id="{55D03514-F076-955D-9AEC-10AA84308B7A}"/>
              </a:ext>
            </a:extLst>
          </p:cNvPr>
          <p:cNvSpPr>
            <a:spLocks noGrp="1"/>
          </p:cNvSpPr>
          <p:nvPr>
            <p:ph type="sldNum" sz="quarter" idx="12"/>
          </p:nvPr>
        </p:nvSpPr>
        <p:spPr/>
        <p:txBody>
          <a:bodyPr/>
          <a:lstStyle/>
          <a:p>
            <a:fld id="{C471D98E-6F74-4388-8F7C-DB26684237DA}" type="slidenum">
              <a:rPr lang="en-US" altLang="en-US" smtClean="0"/>
              <a:pPr/>
              <a:t>18</a:t>
            </a:fld>
            <a:endParaRPr lang="en-US" altLang="en-US" dirty="0"/>
          </a:p>
        </p:txBody>
      </p:sp>
      <p:sp>
        <p:nvSpPr>
          <p:cNvPr id="5" name="Line 7">
            <a:extLst>
              <a:ext uri="{FF2B5EF4-FFF2-40B4-BE49-F238E27FC236}">
                <a16:creationId xmlns:a16="http://schemas.microsoft.com/office/drawing/2014/main" id="{B0377770-C48F-4001-2877-1905E1DF11B0}"/>
              </a:ext>
            </a:extLst>
          </p:cNvPr>
          <p:cNvSpPr>
            <a:spLocks noChangeShapeType="1"/>
          </p:cNvSpPr>
          <p:nvPr/>
        </p:nvSpPr>
        <p:spPr bwMode="auto">
          <a:xfrm>
            <a:off x="1426023" y="5814121"/>
            <a:ext cx="6307559" cy="0"/>
          </a:xfrm>
          <a:prstGeom prst="line">
            <a:avLst/>
          </a:prstGeom>
          <a:noFill/>
          <a:ln w="28575">
            <a:solidFill>
              <a:schemeClr val="tx1"/>
            </a:solidFill>
            <a:round/>
            <a:headEnd type="none" w="lg" len="lg"/>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6" name="Text Box 10">
            <a:extLst>
              <a:ext uri="{FF2B5EF4-FFF2-40B4-BE49-F238E27FC236}">
                <a16:creationId xmlns:a16="http://schemas.microsoft.com/office/drawing/2014/main" id="{CFAF7B17-8C6B-4BF2-BC99-327DFB05BC75}"/>
              </a:ext>
            </a:extLst>
          </p:cNvPr>
          <p:cNvSpPr txBox="1">
            <a:spLocks noChangeArrowheads="1"/>
          </p:cNvSpPr>
          <p:nvPr/>
        </p:nvSpPr>
        <p:spPr bwMode="auto">
          <a:xfrm>
            <a:off x="7062277" y="5948976"/>
            <a:ext cx="18287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b="1" dirty="0">
                <a:latin typeface="Arial" panose="020B0604020202020204" pitchFamily="34" charset="0"/>
              </a:rPr>
              <a:t>Gross Income ($)</a:t>
            </a:r>
          </a:p>
        </p:txBody>
      </p:sp>
      <p:sp>
        <p:nvSpPr>
          <p:cNvPr id="7" name="Line 6">
            <a:extLst>
              <a:ext uri="{FF2B5EF4-FFF2-40B4-BE49-F238E27FC236}">
                <a16:creationId xmlns:a16="http://schemas.microsoft.com/office/drawing/2014/main" id="{921237F1-EC66-C7B6-2ED8-335857DC9879}"/>
              </a:ext>
            </a:extLst>
          </p:cNvPr>
          <p:cNvSpPr>
            <a:spLocks noChangeShapeType="1"/>
          </p:cNvSpPr>
          <p:nvPr/>
        </p:nvSpPr>
        <p:spPr bwMode="auto">
          <a:xfrm>
            <a:off x="1414371" y="1513820"/>
            <a:ext cx="0" cy="4311059"/>
          </a:xfrm>
          <a:prstGeom prst="line">
            <a:avLst/>
          </a:prstGeom>
          <a:noFill/>
          <a:ln w="28575">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endParaRPr lang="en-US"/>
          </a:p>
        </p:txBody>
      </p:sp>
      <p:sp>
        <p:nvSpPr>
          <p:cNvPr id="8" name="Text Box 10">
            <a:extLst>
              <a:ext uri="{FF2B5EF4-FFF2-40B4-BE49-F238E27FC236}">
                <a16:creationId xmlns:a16="http://schemas.microsoft.com/office/drawing/2014/main" id="{342D5208-369A-8BA2-B0AD-910D19EFA178}"/>
              </a:ext>
            </a:extLst>
          </p:cNvPr>
          <p:cNvSpPr txBox="1">
            <a:spLocks noChangeArrowheads="1"/>
          </p:cNvSpPr>
          <p:nvPr/>
        </p:nvSpPr>
        <p:spPr bwMode="auto">
          <a:xfrm>
            <a:off x="699703" y="960185"/>
            <a:ext cx="144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b="1" dirty="0">
                <a:latin typeface="Arial" panose="020B0604020202020204" pitchFamily="34" charset="0"/>
              </a:rPr>
              <a:t>Take-home Income ($)</a:t>
            </a:r>
            <a:endParaRPr lang="en-US" altLang="en-US" sz="1400" dirty="0">
              <a:latin typeface="Arial" panose="020B0604020202020204" pitchFamily="34" charset="0"/>
            </a:endParaRPr>
          </a:p>
        </p:txBody>
      </p:sp>
      <p:sp>
        <p:nvSpPr>
          <p:cNvPr id="9" name="Line 12">
            <a:extLst>
              <a:ext uri="{FF2B5EF4-FFF2-40B4-BE49-F238E27FC236}">
                <a16:creationId xmlns:a16="http://schemas.microsoft.com/office/drawing/2014/main" id="{50365BFE-FE3D-8AB0-C213-F7262C784DA4}"/>
              </a:ext>
            </a:extLst>
          </p:cNvPr>
          <p:cNvSpPr>
            <a:spLocks noChangeShapeType="1"/>
          </p:cNvSpPr>
          <p:nvPr/>
        </p:nvSpPr>
        <p:spPr bwMode="auto">
          <a:xfrm flipV="1">
            <a:off x="1436781" y="1568988"/>
            <a:ext cx="6296802" cy="4234374"/>
          </a:xfrm>
          <a:prstGeom prst="line">
            <a:avLst/>
          </a:prstGeom>
          <a:noFill/>
          <a:ln w="38100">
            <a:solidFill>
              <a:srgbClr val="326A47"/>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3">
            <a:extLst>
              <a:ext uri="{FF2B5EF4-FFF2-40B4-BE49-F238E27FC236}">
                <a16:creationId xmlns:a16="http://schemas.microsoft.com/office/drawing/2014/main" id="{923CDAC9-7E87-99DC-FB64-C3BE2A76FBA0}"/>
              </a:ext>
            </a:extLst>
          </p:cNvPr>
          <p:cNvSpPr>
            <a:spLocks noChangeShapeType="1"/>
          </p:cNvSpPr>
          <p:nvPr/>
        </p:nvSpPr>
        <p:spPr bwMode="auto">
          <a:xfrm flipH="1">
            <a:off x="1305040" y="4221209"/>
            <a:ext cx="5334000" cy="0"/>
          </a:xfrm>
          <a:prstGeom prst="line">
            <a:avLst/>
          </a:prstGeom>
          <a:noFill/>
          <a:ln w="19050">
            <a:solidFill>
              <a:schemeClr val="bg1">
                <a:lumMod val="50000"/>
              </a:schemeClr>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 Box 11">
            <a:extLst>
              <a:ext uri="{FF2B5EF4-FFF2-40B4-BE49-F238E27FC236}">
                <a16:creationId xmlns:a16="http://schemas.microsoft.com/office/drawing/2014/main" id="{51B254DA-548B-A777-5A63-D2CA741593F9}"/>
              </a:ext>
            </a:extLst>
          </p:cNvPr>
          <p:cNvSpPr txBox="1">
            <a:spLocks noChangeArrowheads="1"/>
          </p:cNvSpPr>
          <p:nvPr/>
        </p:nvSpPr>
        <p:spPr bwMode="auto">
          <a:xfrm>
            <a:off x="58527" y="4050198"/>
            <a:ext cx="133163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solidFill>
                  <a:schemeClr val="bg1">
                    <a:lumMod val="50000"/>
                  </a:schemeClr>
                </a:solidFill>
                <a:latin typeface="Arial" panose="020B0604020202020204" pitchFamily="34" charset="0"/>
              </a:rPr>
              <a:t>Max Ben </a:t>
            </a:r>
            <a:r>
              <a:rPr lang="en-US" altLang="en-US" sz="1400" dirty="0">
                <a:solidFill>
                  <a:schemeClr val="bg1">
                    <a:lumMod val="50000"/>
                  </a:schemeClr>
                </a:solidFill>
                <a:latin typeface="Arial" panose="020B0604020202020204" pitchFamily="34" charset="0"/>
              </a:rPr>
              <a:t>($536/month for HH of 2)</a:t>
            </a:r>
            <a:endParaRPr lang="en-US" altLang="en-US" sz="1600" dirty="0">
              <a:solidFill>
                <a:schemeClr val="bg1">
                  <a:lumMod val="50000"/>
                </a:schemeClr>
              </a:solidFill>
              <a:latin typeface="Arial" panose="020B0604020202020204" pitchFamily="34" charset="0"/>
            </a:endParaRPr>
          </a:p>
        </p:txBody>
      </p:sp>
      <p:sp>
        <p:nvSpPr>
          <p:cNvPr id="3" name="Line 12">
            <a:extLst>
              <a:ext uri="{FF2B5EF4-FFF2-40B4-BE49-F238E27FC236}">
                <a16:creationId xmlns:a16="http://schemas.microsoft.com/office/drawing/2014/main" id="{34E84F40-4703-A535-6CEC-CA6E8177A6C9}"/>
              </a:ext>
            </a:extLst>
          </p:cNvPr>
          <p:cNvSpPr>
            <a:spLocks noChangeShapeType="1"/>
          </p:cNvSpPr>
          <p:nvPr/>
        </p:nvSpPr>
        <p:spPr bwMode="auto">
          <a:xfrm flipV="1">
            <a:off x="1926402" y="2286414"/>
            <a:ext cx="4100859" cy="1934793"/>
          </a:xfrm>
          <a:prstGeom prst="line">
            <a:avLst/>
          </a:prstGeom>
          <a:noFill/>
          <a:ln w="38100">
            <a:solidFill>
              <a:schemeClr val="accent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2">
            <a:extLst>
              <a:ext uri="{FF2B5EF4-FFF2-40B4-BE49-F238E27FC236}">
                <a16:creationId xmlns:a16="http://schemas.microsoft.com/office/drawing/2014/main" id="{82B0E795-DB7D-8AB7-16F5-0D7901F1A90C}"/>
              </a:ext>
            </a:extLst>
          </p:cNvPr>
          <p:cNvSpPr>
            <a:spLocks noChangeShapeType="1"/>
          </p:cNvSpPr>
          <p:nvPr/>
        </p:nvSpPr>
        <p:spPr bwMode="auto">
          <a:xfrm flipV="1">
            <a:off x="6041056" y="1538058"/>
            <a:ext cx="1684220" cy="1107727"/>
          </a:xfrm>
          <a:prstGeom prst="line">
            <a:avLst/>
          </a:prstGeom>
          <a:noFill/>
          <a:ln w="38100">
            <a:solidFill>
              <a:schemeClr val="accent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TextBox 20">
            <a:extLst>
              <a:ext uri="{FF2B5EF4-FFF2-40B4-BE49-F238E27FC236}">
                <a16:creationId xmlns:a16="http://schemas.microsoft.com/office/drawing/2014/main" id="{7F2CD90C-8DCB-BE40-0592-0C3F110E1B48}"/>
              </a:ext>
            </a:extLst>
          </p:cNvPr>
          <p:cNvSpPr txBox="1"/>
          <p:nvPr/>
        </p:nvSpPr>
        <p:spPr>
          <a:xfrm>
            <a:off x="2622871" y="1471166"/>
            <a:ext cx="1684223" cy="584775"/>
          </a:xfrm>
          <a:prstGeom prst="rect">
            <a:avLst/>
          </a:prstGeom>
          <a:noFill/>
        </p:spPr>
        <p:txBody>
          <a:bodyPr wrap="square" rtlCol="0">
            <a:spAutoFit/>
          </a:bodyPr>
          <a:lstStyle/>
          <a:p>
            <a:pPr algn="ctr"/>
            <a:r>
              <a:rPr lang="en-US" sz="1600" b="1" dirty="0">
                <a:solidFill>
                  <a:schemeClr val="accent4"/>
                </a:solidFill>
              </a:rPr>
              <a:t>Earnings + SNAP</a:t>
            </a:r>
            <a:endParaRPr lang="en-US" sz="1600" b="1" i="1" dirty="0">
              <a:solidFill>
                <a:schemeClr val="accent4"/>
              </a:solidFill>
            </a:endParaRPr>
          </a:p>
        </p:txBody>
      </p:sp>
      <p:cxnSp>
        <p:nvCxnSpPr>
          <p:cNvPr id="36" name="Straight Arrow Connector 35">
            <a:extLst>
              <a:ext uri="{FF2B5EF4-FFF2-40B4-BE49-F238E27FC236}">
                <a16:creationId xmlns:a16="http://schemas.microsoft.com/office/drawing/2014/main" id="{10F23367-724F-48CC-1ED8-2FAEFC1F1A3B}"/>
              </a:ext>
            </a:extLst>
          </p:cNvPr>
          <p:cNvCxnSpPr>
            <a:cxnSpLocks/>
          </p:cNvCxnSpPr>
          <p:nvPr/>
        </p:nvCxnSpPr>
        <p:spPr>
          <a:xfrm>
            <a:off x="1697656" y="4333925"/>
            <a:ext cx="0" cy="1109443"/>
          </a:xfrm>
          <a:prstGeom prst="straightConnector1">
            <a:avLst/>
          </a:prstGeom>
          <a:ln>
            <a:solidFill>
              <a:schemeClr val="bg2">
                <a:lumMod val="50000"/>
              </a:schemeClr>
            </a:solidFill>
            <a:headEnd type="triangle"/>
            <a:tailEnd type="none"/>
          </a:ln>
        </p:spPr>
        <p:style>
          <a:lnRef idx="3">
            <a:schemeClr val="accent4"/>
          </a:lnRef>
          <a:fillRef idx="0">
            <a:schemeClr val="accent4"/>
          </a:fillRef>
          <a:effectRef idx="2">
            <a:schemeClr val="accent4"/>
          </a:effectRef>
          <a:fontRef idx="minor">
            <a:schemeClr val="tx1"/>
          </a:fontRef>
        </p:style>
      </p:cxnSp>
      <p:cxnSp>
        <p:nvCxnSpPr>
          <p:cNvPr id="37" name="Straight Arrow Connector 36">
            <a:extLst>
              <a:ext uri="{FF2B5EF4-FFF2-40B4-BE49-F238E27FC236}">
                <a16:creationId xmlns:a16="http://schemas.microsoft.com/office/drawing/2014/main" id="{358B77EF-7BAE-15ED-E415-6D7023B14B84}"/>
              </a:ext>
            </a:extLst>
          </p:cNvPr>
          <p:cNvCxnSpPr>
            <a:cxnSpLocks/>
          </p:cNvCxnSpPr>
          <p:nvPr/>
        </p:nvCxnSpPr>
        <p:spPr>
          <a:xfrm>
            <a:off x="2743200" y="3921331"/>
            <a:ext cx="0" cy="860701"/>
          </a:xfrm>
          <a:prstGeom prst="straightConnector1">
            <a:avLst/>
          </a:prstGeom>
          <a:ln>
            <a:solidFill>
              <a:schemeClr val="bg2">
                <a:lumMod val="50000"/>
              </a:schemeClr>
            </a:solidFill>
            <a:headEnd type="triangle"/>
            <a:tailEnd type="none"/>
          </a:ln>
        </p:spPr>
        <p:style>
          <a:lnRef idx="3">
            <a:schemeClr val="accent4"/>
          </a:lnRef>
          <a:fillRef idx="0">
            <a:schemeClr val="accent4"/>
          </a:fillRef>
          <a:effectRef idx="2">
            <a:schemeClr val="accent4"/>
          </a:effectRef>
          <a:fontRef idx="minor">
            <a:schemeClr val="tx1"/>
          </a:fontRef>
        </p:style>
      </p:cxnSp>
      <p:cxnSp>
        <p:nvCxnSpPr>
          <p:cNvPr id="40" name="Straight Arrow Connector 39">
            <a:extLst>
              <a:ext uri="{FF2B5EF4-FFF2-40B4-BE49-F238E27FC236}">
                <a16:creationId xmlns:a16="http://schemas.microsoft.com/office/drawing/2014/main" id="{D8E4C40F-4A34-E74A-4C88-796CCFFF5FC7}"/>
              </a:ext>
            </a:extLst>
          </p:cNvPr>
          <p:cNvCxnSpPr>
            <a:cxnSpLocks/>
          </p:cNvCxnSpPr>
          <p:nvPr/>
        </p:nvCxnSpPr>
        <p:spPr>
          <a:xfrm>
            <a:off x="3607929" y="3569785"/>
            <a:ext cx="0" cy="584072"/>
          </a:xfrm>
          <a:prstGeom prst="straightConnector1">
            <a:avLst/>
          </a:prstGeom>
          <a:ln>
            <a:solidFill>
              <a:schemeClr val="bg2">
                <a:lumMod val="50000"/>
              </a:schemeClr>
            </a:solidFill>
            <a:headEnd type="triangle"/>
            <a:tailEnd type="none"/>
          </a:ln>
        </p:spPr>
        <p:style>
          <a:lnRef idx="3">
            <a:schemeClr val="accent4"/>
          </a:lnRef>
          <a:fillRef idx="0">
            <a:schemeClr val="accent4"/>
          </a:fillRef>
          <a:effectRef idx="2">
            <a:schemeClr val="accent4"/>
          </a:effectRef>
          <a:fontRef idx="minor">
            <a:schemeClr val="tx1"/>
          </a:fontRef>
        </p:style>
      </p:cxnSp>
      <p:cxnSp>
        <p:nvCxnSpPr>
          <p:cNvPr id="41" name="Straight Arrow Connector 40">
            <a:extLst>
              <a:ext uri="{FF2B5EF4-FFF2-40B4-BE49-F238E27FC236}">
                <a16:creationId xmlns:a16="http://schemas.microsoft.com/office/drawing/2014/main" id="{3840C4C8-7F3B-54E7-1B9A-0562D5DF6DBB}"/>
              </a:ext>
            </a:extLst>
          </p:cNvPr>
          <p:cNvCxnSpPr>
            <a:cxnSpLocks/>
          </p:cNvCxnSpPr>
          <p:nvPr/>
        </p:nvCxnSpPr>
        <p:spPr>
          <a:xfrm>
            <a:off x="4800600" y="2984054"/>
            <a:ext cx="0" cy="476308"/>
          </a:xfrm>
          <a:prstGeom prst="straightConnector1">
            <a:avLst/>
          </a:prstGeom>
          <a:ln>
            <a:solidFill>
              <a:schemeClr val="bg2">
                <a:lumMod val="50000"/>
              </a:schemeClr>
            </a:solidFill>
            <a:headEnd type="triangle"/>
            <a:tailEnd type="none"/>
          </a:ln>
        </p:spPr>
        <p:style>
          <a:lnRef idx="3">
            <a:schemeClr val="accent4"/>
          </a:lnRef>
          <a:fillRef idx="0">
            <a:schemeClr val="accent4"/>
          </a:fillRef>
          <a:effectRef idx="2">
            <a:schemeClr val="accent4"/>
          </a:effectRef>
          <a:fontRef idx="minor">
            <a:schemeClr val="tx1"/>
          </a:fontRef>
        </p:style>
      </p:cxnSp>
      <p:sp>
        <p:nvSpPr>
          <p:cNvPr id="45" name="TextBox 44">
            <a:extLst>
              <a:ext uri="{FF2B5EF4-FFF2-40B4-BE49-F238E27FC236}">
                <a16:creationId xmlns:a16="http://schemas.microsoft.com/office/drawing/2014/main" id="{D05A2763-4893-0110-3690-58B63E76E841}"/>
              </a:ext>
            </a:extLst>
          </p:cNvPr>
          <p:cNvSpPr txBox="1"/>
          <p:nvPr/>
        </p:nvSpPr>
        <p:spPr>
          <a:xfrm>
            <a:off x="6374686" y="2399279"/>
            <a:ext cx="1358898" cy="584775"/>
          </a:xfrm>
          <a:prstGeom prst="rect">
            <a:avLst/>
          </a:prstGeom>
          <a:noFill/>
        </p:spPr>
        <p:txBody>
          <a:bodyPr wrap="square" rtlCol="0">
            <a:spAutoFit/>
          </a:bodyPr>
          <a:lstStyle/>
          <a:p>
            <a:pPr algn="ctr"/>
            <a:r>
              <a:rPr lang="en-US" sz="1600" b="1" dirty="0">
                <a:solidFill>
                  <a:srgbClr val="326A47"/>
                </a:solidFill>
              </a:rPr>
              <a:t>Earnings only</a:t>
            </a:r>
          </a:p>
        </p:txBody>
      </p:sp>
      <p:sp>
        <p:nvSpPr>
          <p:cNvPr id="60" name="TextBox 59">
            <a:extLst>
              <a:ext uri="{FF2B5EF4-FFF2-40B4-BE49-F238E27FC236}">
                <a16:creationId xmlns:a16="http://schemas.microsoft.com/office/drawing/2014/main" id="{D99315BC-739D-A6FF-4F88-62BAA472D32B}"/>
              </a:ext>
            </a:extLst>
          </p:cNvPr>
          <p:cNvSpPr txBox="1"/>
          <p:nvPr/>
        </p:nvSpPr>
        <p:spPr>
          <a:xfrm>
            <a:off x="5586984" y="5899705"/>
            <a:ext cx="904517" cy="646331"/>
          </a:xfrm>
          <a:prstGeom prst="rect">
            <a:avLst/>
          </a:prstGeom>
          <a:noFill/>
        </p:spPr>
        <p:txBody>
          <a:bodyPr wrap="square" rtlCol="0">
            <a:spAutoFit/>
          </a:bodyPr>
          <a:lstStyle/>
          <a:p>
            <a:pPr algn="ctr"/>
            <a:r>
              <a:rPr lang="en-US" dirty="0">
                <a:solidFill>
                  <a:schemeClr val="accent4"/>
                </a:solidFill>
                <a:latin typeface="Times New Roman" panose="02020603050405020304" pitchFamily="18" charset="0"/>
                <a:cs typeface="Times New Roman" panose="02020603050405020304" pitchFamily="18" charset="0"/>
              </a:rPr>
              <a:t>130% FPL</a:t>
            </a:r>
          </a:p>
        </p:txBody>
      </p:sp>
      <p:cxnSp>
        <p:nvCxnSpPr>
          <p:cNvPr id="62" name="Straight Connector 61">
            <a:extLst>
              <a:ext uri="{FF2B5EF4-FFF2-40B4-BE49-F238E27FC236}">
                <a16:creationId xmlns:a16="http://schemas.microsoft.com/office/drawing/2014/main" id="{E0F150F5-ADE1-2628-69BE-7961AA094C17}"/>
              </a:ext>
            </a:extLst>
          </p:cNvPr>
          <p:cNvCxnSpPr>
            <a:cxnSpLocks/>
          </p:cNvCxnSpPr>
          <p:nvPr/>
        </p:nvCxnSpPr>
        <p:spPr>
          <a:xfrm flipV="1">
            <a:off x="6041056" y="2632196"/>
            <a:ext cx="0" cy="3259751"/>
          </a:xfrm>
          <a:prstGeom prst="line">
            <a:avLst/>
          </a:prstGeom>
          <a:ln w="19050">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371DB55A-37FC-7F28-29B7-6C3C9CD4114D}"/>
              </a:ext>
            </a:extLst>
          </p:cNvPr>
          <p:cNvCxnSpPr>
            <a:cxnSpLocks/>
          </p:cNvCxnSpPr>
          <p:nvPr/>
        </p:nvCxnSpPr>
        <p:spPr>
          <a:xfrm>
            <a:off x="3632793" y="2045630"/>
            <a:ext cx="601116" cy="104342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FFC94E1-8867-84FE-EC77-C57E7B0C85AE}"/>
              </a:ext>
            </a:extLst>
          </p:cNvPr>
          <p:cNvSpPr/>
          <p:nvPr/>
        </p:nvSpPr>
        <p:spPr>
          <a:xfrm>
            <a:off x="3946415" y="4644693"/>
            <a:ext cx="1558399" cy="338554"/>
          </a:xfrm>
          <a:prstGeom prst="rect">
            <a:avLst/>
          </a:prstGeom>
        </p:spPr>
        <p:txBody>
          <a:bodyPr wrap="square">
            <a:spAutoFit/>
          </a:bodyPr>
          <a:lstStyle/>
          <a:p>
            <a:r>
              <a:rPr lang="en-US" sz="1600" b="1" dirty="0">
                <a:solidFill>
                  <a:schemeClr val="bg2">
                    <a:lumMod val="50000"/>
                  </a:schemeClr>
                </a:solidFill>
              </a:rPr>
              <a:t>Benefit </a:t>
            </a:r>
            <a:r>
              <a:rPr lang="en-US" sz="1600" b="1" i="1" dirty="0">
                <a:solidFill>
                  <a:schemeClr val="bg2">
                    <a:lumMod val="50000"/>
                  </a:schemeClr>
                </a:solidFill>
              </a:rPr>
              <a:t>B(y)</a:t>
            </a:r>
            <a:endParaRPr lang="en-US" sz="1600" dirty="0">
              <a:solidFill>
                <a:schemeClr val="bg2">
                  <a:lumMod val="50000"/>
                </a:schemeClr>
              </a:solidFill>
            </a:endParaRPr>
          </a:p>
        </p:txBody>
      </p:sp>
      <p:cxnSp>
        <p:nvCxnSpPr>
          <p:cNvPr id="19" name="Straight Connector 18">
            <a:extLst>
              <a:ext uri="{FF2B5EF4-FFF2-40B4-BE49-F238E27FC236}">
                <a16:creationId xmlns:a16="http://schemas.microsoft.com/office/drawing/2014/main" id="{3BA5D54C-FE25-F72D-24A6-79626DF262D8}"/>
              </a:ext>
            </a:extLst>
          </p:cNvPr>
          <p:cNvCxnSpPr>
            <a:cxnSpLocks/>
          </p:cNvCxnSpPr>
          <p:nvPr/>
        </p:nvCxnSpPr>
        <p:spPr>
          <a:xfrm flipH="1" flipV="1">
            <a:off x="3615586" y="3921331"/>
            <a:ext cx="618323" cy="673534"/>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10" name="Line 12">
            <a:extLst>
              <a:ext uri="{FF2B5EF4-FFF2-40B4-BE49-F238E27FC236}">
                <a16:creationId xmlns:a16="http://schemas.microsoft.com/office/drawing/2014/main" id="{794EC40E-97EB-2FA3-A57C-47E7838572A5}"/>
              </a:ext>
            </a:extLst>
          </p:cNvPr>
          <p:cNvSpPr>
            <a:spLocks noChangeShapeType="1"/>
          </p:cNvSpPr>
          <p:nvPr/>
        </p:nvSpPr>
        <p:spPr bwMode="auto">
          <a:xfrm flipV="1">
            <a:off x="1436782" y="4213450"/>
            <a:ext cx="513830" cy="10759"/>
          </a:xfrm>
          <a:prstGeom prst="line">
            <a:avLst/>
          </a:prstGeom>
          <a:noFill/>
          <a:ln w="38100">
            <a:solidFill>
              <a:schemeClr val="accent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2">
            <a:extLst>
              <a:ext uri="{FF2B5EF4-FFF2-40B4-BE49-F238E27FC236}">
                <a16:creationId xmlns:a16="http://schemas.microsoft.com/office/drawing/2014/main" id="{8820D4E8-2C94-5F72-D8A7-27B2EFDF76FB}"/>
              </a:ext>
            </a:extLst>
          </p:cNvPr>
          <p:cNvSpPr>
            <a:spLocks noChangeShapeType="1"/>
          </p:cNvSpPr>
          <p:nvPr/>
        </p:nvSpPr>
        <p:spPr bwMode="auto">
          <a:xfrm>
            <a:off x="6029143" y="2298691"/>
            <a:ext cx="5486" cy="320101"/>
          </a:xfrm>
          <a:prstGeom prst="line">
            <a:avLst/>
          </a:prstGeom>
          <a:noFill/>
          <a:ln w="38100">
            <a:solidFill>
              <a:schemeClr val="accent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TextBox 21">
            <a:extLst>
              <a:ext uri="{FF2B5EF4-FFF2-40B4-BE49-F238E27FC236}">
                <a16:creationId xmlns:a16="http://schemas.microsoft.com/office/drawing/2014/main" id="{BB6FEC9C-30AE-D963-00AC-59AF467C5A09}"/>
              </a:ext>
            </a:extLst>
          </p:cNvPr>
          <p:cNvSpPr txBox="1"/>
          <p:nvPr/>
        </p:nvSpPr>
        <p:spPr>
          <a:xfrm>
            <a:off x="752231" y="6122588"/>
            <a:ext cx="1369099" cy="523220"/>
          </a:xfrm>
          <a:prstGeom prst="rect">
            <a:avLst/>
          </a:prstGeom>
          <a:noFill/>
        </p:spPr>
        <p:txBody>
          <a:bodyPr wrap="square" rtlCol="0">
            <a:spAutoFit/>
          </a:bodyPr>
          <a:lstStyle/>
          <a:p>
            <a:pPr algn="ctr"/>
            <a:r>
              <a:rPr lang="en-US" sz="1400" i="1" dirty="0">
                <a:solidFill>
                  <a:schemeClr val="accent4"/>
                </a:solidFill>
              </a:rPr>
              <a:t>Deductions / exemptions</a:t>
            </a:r>
          </a:p>
        </p:txBody>
      </p:sp>
      <p:sp>
        <p:nvSpPr>
          <p:cNvPr id="64" name="Oval 63">
            <a:extLst>
              <a:ext uri="{FF2B5EF4-FFF2-40B4-BE49-F238E27FC236}">
                <a16:creationId xmlns:a16="http://schemas.microsoft.com/office/drawing/2014/main" id="{68F7C1A8-1DE2-D206-682D-4EEE14DA1481}"/>
              </a:ext>
            </a:extLst>
          </p:cNvPr>
          <p:cNvSpPr>
            <a:spLocks noChangeAspect="1" noChangeArrowheads="1"/>
          </p:cNvSpPr>
          <p:nvPr/>
        </p:nvSpPr>
        <p:spPr bwMode="auto">
          <a:xfrm>
            <a:off x="1332836" y="4122549"/>
            <a:ext cx="181534" cy="197319"/>
          </a:xfrm>
          <a:prstGeom prst="ellipse">
            <a:avLst/>
          </a:prstGeom>
          <a:solidFill>
            <a:schemeClr val="tx1"/>
          </a:solidFill>
          <a:ln w="9525">
            <a:no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cxnSp>
        <p:nvCxnSpPr>
          <p:cNvPr id="23" name="Straight Connector 22">
            <a:extLst>
              <a:ext uri="{FF2B5EF4-FFF2-40B4-BE49-F238E27FC236}">
                <a16:creationId xmlns:a16="http://schemas.microsoft.com/office/drawing/2014/main" id="{B7397A55-CC55-E40C-4654-307C93613308}"/>
              </a:ext>
            </a:extLst>
          </p:cNvPr>
          <p:cNvCxnSpPr>
            <a:cxnSpLocks/>
          </p:cNvCxnSpPr>
          <p:nvPr/>
        </p:nvCxnSpPr>
        <p:spPr>
          <a:xfrm flipV="1">
            <a:off x="1974380" y="4221207"/>
            <a:ext cx="0" cy="1592914"/>
          </a:xfrm>
          <a:prstGeom prst="line">
            <a:avLst/>
          </a:prstGeom>
          <a:ln w="19050">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sp>
        <p:nvSpPr>
          <p:cNvPr id="29" name="Right Brace 28">
            <a:extLst>
              <a:ext uri="{FF2B5EF4-FFF2-40B4-BE49-F238E27FC236}">
                <a16:creationId xmlns:a16="http://schemas.microsoft.com/office/drawing/2014/main" id="{70E702B9-366C-9D2B-10AE-06FD7ED7F2AA}"/>
              </a:ext>
            </a:extLst>
          </p:cNvPr>
          <p:cNvSpPr/>
          <p:nvPr/>
        </p:nvSpPr>
        <p:spPr>
          <a:xfrm rot="5400000">
            <a:off x="1614458" y="5705743"/>
            <a:ext cx="156366" cy="563477"/>
          </a:xfrm>
          <a:prstGeom prst="rightBrace">
            <a:avLst/>
          </a:prstGeom>
          <a:ln>
            <a:solidFill>
              <a:srgbClr val="7030A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0967AD97-6A1E-A97E-9E2B-20E71E5C24DE}"/>
                  </a:ext>
                </a:extLst>
              </p:cNvPr>
              <p:cNvSpPr txBox="1"/>
              <p:nvPr/>
            </p:nvSpPr>
            <p:spPr>
              <a:xfrm>
                <a:off x="2121330" y="2908360"/>
                <a:ext cx="1932781" cy="523220"/>
              </a:xfrm>
              <a:prstGeom prst="rect">
                <a:avLst/>
              </a:prstGeom>
              <a:noFill/>
            </p:spPr>
            <p:txBody>
              <a:bodyPr wrap="square" rtlCol="0">
                <a:spAutoFit/>
              </a:bodyPr>
              <a:lstStyle/>
              <a:p>
                <a:pPr algn="ctr"/>
                <a:r>
                  <a:rPr lang="en-US" sz="1400" i="1" dirty="0">
                    <a:solidFill>
                      <a:schemeClr val="accent4"/>
                    </a:solidFill>
                  </a:rPr>
                  <a:t>Slope (RTW) = </a:t>
                </a:r>
                <a14:m>
                  <m:oMath xmlns:m="http://schemas.openxmlformats.org/officeDocument/2006/math">
                    <m:r>
                      <a:rPr lang="en-US" sz="1400" b="0" i="1" smtClean="0">
                        <a:solidFill>
                          <a:schemeClr val="accent4"/>
                        </a:solidFill>
                        <a:latin typeface="Cambria Math" panose="02040503050406030204" pitchFamily="18" charset="0"/>
                      </a:rPr>
                      <m:t>1−</m:t>
                    </m:r>
                    <m:r>
                      <a:rPr lang="en-US" sz="1400" b="0" i="1" smtClean="0">
                        <a:solidFill>
                          <a:schemeClr val="accent4"/>
                        </a:solidFill>
                        <a:latin typeface="Cambria Math" panose="02040503050406030204" pitchFamily="18" charset="0"/>
                      </a:rPr>
                      <m:t>𝑡</m:t>
                    </m:r>
                  </m:oMath>
                </a14:m>
                <a:br>
                  <a:rPr lang="en-US" sz="1400" b="0" i="1" dirty="0">
                    <a:solidFill>
                      <a:schemeClr val="accent4"/>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sz="1400" b="0" i="1" smtClean="0">
                          <a:solidFill>
                            <a:schemeClr val="accent4"/>
                          </a:solidFill>
                          <a:latin typeface="Cambria Math" panose="02040503050406030204" pitchFamily="18" charset="0"/>
                        </a:rPr>
                        <m:t>=0.70</m:t>
                      </m:r>
                    </m:oMath>
                  </m:oMathPara>
                </a14:m>
                <a:endParaRPr lang="en-US" sz="1400" i="1" dirty="0">
                  <a:solidFill>
                    <a:schemeClr val="accent4"/>
                  </a:solidFill>
                </a:endParaRPr>
              </a:p>
            </p:txBody>
          </p:sp>
        </mc:Choice>
        <mc:Fallback>
          <p:sp>
            <p:nvSpPr>
              <p:cNvPr id="32" name="TextBox 31">
                <a:extLst>
                  <a:ext uri="{FF2B5EF4-FFF2-40B4-BE49-F238E27FC236}">
                    <a16:creationId xmlns:a16="http://schemas.microsoft.com/office/drawing/2014/main" id="{0967AD97-6A1E-A97E-9E2B-20E71E5C24DE}"/>
                  </a:ext>
                </a:extLst>
              </p:cNvPr>
              <p:cNvSpPr txBox="1">
                <a:spLocks noRot="1" noChangeAspect="1" noMove="1" noResize="1" noEditPoints="1" noAdjustHandles="1" noChangeArrowheads="1" noChangeShapeType="1" noTextEdit="1"/>
              </p:cNvSpPr>
              <p:nvPr/>
            </p:nvSpPr>
            <p:spPr>
              <a:xfrm>
                <a:off x="2121330" y="2908360"/>
                <a:ext cx="1932781" cy="523220"/>
              </a:xfrm>
              <a:prstGeom prst="rect">
                <a:avLst/>
              </a:prstGeom>
              <a:blipFill>
                <a:blip r:embed="rId2"/>
                <a:stretch>
                  <a:fillRect t="-2326"/>
                </a:stretch>
              </a:blipFill>
            </p:spPr>
            <p:txBody>
              <a:bodyPr/>
              <a:lstStyle/>
              <a:p>
                <a:r>
                  <a:rPr lang="en-US">
                    <a:noFill/>
                  </a:rPr>
                  <a:t> </a:t>
                </a:r>
              </a:p>
            </p:txBody>
          </p:sp>
        </mc:Fallback>
      </mc:AlternateContent>
      <p:sp>
        <p:nvSpPr>
          <p:cNvPr id="38" name="Right Brace 37">
            <a:extLst>
              <a:ext uri="{FF2B5EF4-FFF2-40B4-BE49-F238E27FC236}">
                <a16:creationId xmlns:a16="http://schemas.microsoft.com/office/drawing/2014/main" id="{F6215FB2-A9CB-8DF2-F4C1-FD9C86A454BD}"/>
              </a:ext>
            </a:extLst>
          </p:cNvPr>
          <p:cNvSpPr/>
          <p:nvPr/>
        </p:nvSpPr>
        <p:spPr>
          <a:xfrm rot="5400000">
            <a:off x="3892130" y="4012551"/>
            <a:ext cx="184639" cy="3980984"/>
          </a:xfrm>
          <a:prstGeom prst="rightBrace">
            <a:avLst/>
          </a:prstGeom>
          <a:ln>
            <a:solidFill>
              <a:srgbClr val="7030A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8972BA84-CBCC-0D39-774F-3426ACD1EE25}"/>
              </a:ext>
            </a:extLst>
          </p:cNvPr>
          <p:cNvSpPr txBox="1"/>
          <p:nvPr/>
        </p:nvSpPr>
        <p:spPr>
          <a:xfrm>
            <a:off x="3356516" y="6145191"/>
            <a:ext cx="1369099" cy="307777"/>
          </a:xfrm>
          <a:prstGeom prst="rect">
            <a:avLst/>
          </a:prstGeom>
          <a:noFill/>
        </p:spPr>
        <p:txBody>
          <a:bodyPr wrap="square" rtlCol="0">
            <a:spAutoFit/>
          </a:bodyPr>
          <a:lstStyle/>
          <a:p>
            <a:pPr algn="ctr"/>
            <a:r>
              <a:rPr lang="en-US" sz="1400" i="1" dirty="0">
                <a:solidFill>
                  <a:schemeClr val="accent4"/>
                </a:solidFill>
              </a:rPr>
              <a:t>Net Income</a:t>
            </a:r>
          </a:p>
        </p:txBody>
      </p:sp>
      <p:sp>
        <p:nvSpPr>
          <p:cNvPr id="42" name="TextBox 41">
            <a:extLst>
              <a:ext uri="{FF2B5EF4-FFF2-40B4-BE49-F238E27FC236}">
                <a16:creationId xmlns:a16="http://schemas.microsoft.com/office/drawing/2014/main" id="{449C430D-14EC-951D-C9BE-6B567662E338}"/>
              </a:ext>
            </a:extLst>
          </p:cNvPr>
          <p:cNvSpPr txBox="1"/>
          <p:nvPr/>
        </p:nvSpPr>
        <p:spPr>
          <a:xfrm>
            <a:off x="5532574" y="1008538"/>
            <a:ext cx="1684223" cy="307777"/>
          </a:xfrm>
          <a:prstGeom prst="rect">
            <a:avLst/>
          </a:prstGeom>
          <a:noFill/>
        </p:spPr>
        <p:txBody>
          <a:bodyPr wrap="square" rtlCol="0">
            <a:spAutoFit/>
          </a:bodyPr>
          <a:lstStyle/>
          <a:p>
            <a:pPr algn="ctr"/>
            <a:r>
              <a:rPr lang="en-US" sz="1400" i="1" dirty="0">
                <a:solidFill>
                  <a:schemeClr val="accent4"/>
                </a:solidFill>
              </a:rPr>
              <a:t>Benefit cliff</a:t>
            </a:r>
          </a:p>
        </p:txBody>
      </p:sp>
      <p:cxnSp>
        <p:nvCxnSpPr>
          <p:cNvPr id="43" name="Straight Connector 42">
            <a:extLst>
              <a:ext uri="{FF2B5EF4-FFF2-40B4-BE49-F238E27FC236}">
                <a16:creationId xmlns:a16="http://schemas.microsoft.com/office/drawing/2014/main" id="{866268DA-A6CF-A52E-080A-AC7A064500EE}"/>
              </a:ext>
            </a:extLst>
          </p:cNvPr>
          <p:cNvCxnSpPr>
            <a:cxnSpLocks/>
            <a:stCxn id="42" idx="2"/>
          </p:cNvCxnSpPr>
          <p:nvPr/>
        </p:nvCxnSpPr>
        <p:spPr>
          <a:xfrm flipH="1">
            <a:off x="6013485" y="1316315"/>
            <a:ext cx="361201" cy="875184"/>
          </a:xfrm>
          <a:prstGeom prst="line">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844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E78CCB-7DD6-900A-3B3C-322212AE23E2}"/>
              </a:ext>
            </a:extLst>
          </p:cNvPr>
          <p:cNvPicPr>
            <a:picLocks noChangeAspect="1"/>
          </p:cNvPicPr>
          <p:nvPr/>
        </p:nvPicPr>
        <p:blipFill>
          <a:blip r:embed="rId2"/>
          <a:stretch>
            <a:fillRect/>
          </a:stretch>
        </p:blipFill>
        <p:spPr>
          <a:xfrm>
            <a:off x="5045808" y="5109616"/>
            <a:ext cx="4054713" cy="1637409"/>
          </a:xfrm>
          <a:prstGeom prst="rect">
            <a:avLst/>
          </a:prstGeom>
        </p:spPr>
      </p:pic>
      <p:sp>
        <p:nvSpPr>
          <p:cNvPr id="2" name="Title 1">
            <a:extLst>
              <a:ext uri="{FF2B5EF4-FFF2-40B4-BE49-F238E27FC236}">
                <a16:creationId xmlns:a16="http://schemas.microsoft.com/office/drawing/2014/main" id="{9A781B34-2D36-7164-BFFA-C64242158887}"/>
              </a:ext>
            </a:extLst>
          </p:cNvPr>
          <p:cNvSpPr>
            <a:spLocks noGrp="1"/>
          </p:cNvSpPr>
          <p:nvPr>
            <p:ph type="title"/>
          </p:nvPr>
        </p:nvSpPr>
        <p:spPr/>
        <p:txBody>
          <a:bodyPr/>
          <a:lstStyle/>
          <a:p>
            <a:r>
              <a:rPr lang="en-US" dirty="0"/>
              <a:t>Complexity of Benefit Calculation</a:t>
            </a:r>
          </a:p>
        </p:txBody>
      </p:sp>
      <p:sp>
        <p:nvSpPr>
          <p:cNvPr id="3" name="Slide Number Placeholder 2">
            <a:extLst>
              <a:ext uri="{FF2B5EF4-FFF2-40B4-BE49-F238E27FC236}">
                <a16:creationId xmlns:a16="http://schemas.microsoft.com/office/drawing/2014/main" id="{9C901833-A583-BBF0-06EF-2C36750D2C73}"/>
              </a:ext>
            </a:extLst>
          </p:cNvPr>
          <p:cNvSpPr>
            <a:spLocks noGrp="1"/>
          </p:cNvSpPr>
          <p:nvPr>
            <p:ph type="sldNum" sz="quarter" idx="12"/>
          </p:nvPr>
        </p:nvSpPr>
        <p:spPr/>
        <p:txBody>
          <a:bodyPr/>
          <a:lstStyle/>
          <a:p>
            <a:fld id="{A4EAA1E9-0AEE-45FC-B921-39253468537B}" type="slidenum">
              <a:rPr lang="en-US" altLang="en-US" smtClean="0"/>
              <a:pPr/>
              <a:t>19</a:t>
            </a:fld>
            <a:endParaRPr lang="en-US" altLang="en-US" dirty="0"/>
          </a:p>
        </p:txBody>
      </p:sp>
      <p:pic>
        <p:nvPicPr>
          <p:cNvPr id="5" name="Picture 4">
            <a:extLst>
              <a:ext uri="{FF2B5EF4-FFF2-40B4-BE49-F238E27FC236}">
                <a16:creationId xmlns:a16="http://schemas.microsoft.com/office/drawing/2014/main" id="{37442690-6AAB-0782-7697-4FC7CE9F8A33}"/>
              </a:ext>
            </a:extLst>
          </p:cNvPr>
          <p:cNvPicPr>
            <a:picLocks noChangeAspect="1"/>
          </p:cNvPicPr>
          <p:nvPr/>
        </p:nvPicPr>
        <p:blipFill>
          <a:blip r:embed="rId3"/>
          <a:stretch>
            <a:fillRect/>
          </a:stretch>
        </p:blipFill>
        <p:spPr>
          <a:xfrm>
            <a:off x="0" y="1268736"/>
            <a:ext cx="4724400" cy="3343172"/>
          </a:xfrm>
          <a:prstGeom prst="rect">
            <a:avLst/>
          </a:prstGeom>
        </p:spPr>
      </p:pic>
      <p:sp>
        <p:nvSpPr>
          <p:cNvPr id="6" name="TextBox 5">
            <a:extLst>
              <a:ext uri="{FF2B5EF4-FFF2-40B4-BE49-F238E27FC236}">
                <a16:creationId xmlns:a16="http://schemas.microsoft.com/office/drawing/2014/main" id="{FE92B51E-F817-126F-2691-006C4135CF0D}"/>
              </a:ext>
            </a:extLst>
          </p:cNvPr>
          <p:cNvSpPr txBox="1"/>
          <p:nvPr/>
        </p:nvSpPr>
        <p:spPr>
          <a:xfrm>
            <a:off x="-13916" y="6551597"/>
            <a:ext cx="4585915" cy="261610"/>
          </a:xfrm>
          <a:prstGeom prst="rect">
            <a:avLst/>
          </a:prstGeom>
          <a:noFill/>
        </p:spPr>
        <p:txBody>
          <a:bodyPr wrap="square" rtlCol="0">
            <a:spAutoFit/>
          </a:bodyPr>
          <a:lstStyle/>
          <a:p>
            <a:r>
              <a:rPr lang="en-US" sz="1100" dirty="0"/>
              <a:t>Sources: </a:t>
            </a:r>
            <a:r>
              <a:rPr lang="en-US" sz="1100" dirty="0">
                <a:hlinkClick r:id="rId4"/>
              </a:rPr>
              <a:t>Medium.com</a:t>
            </a:r>
            <a:r>
              <a:rPr lang="en-US" sz="1100" dirty="0"/>
              <a:t>, </a:t>
            </a:r>
            <a:r>
              <a:rPr lang="en-US" sz="1100" dirty="0">
                <a:hlinkClick r:id="rId5"/>
              </a:rPr>
              <a:t>Mass.gov</a:t>
            </a:r>
            <a:r>
              <a:rPr lang="en-US" sz="1100" dirty="0"/>
              <a:t> (SNAP rules for Massachusetts)</a:t>
            </a:r>
          </a:p>
        </p:txBody>
      </p:sp>
      <p:pic>
        <p:nvPicPr>
          <p:cNvPr id="8" name="Picture 7">
            <a:extLst>
              <a:ext uri="{FF2B5EF4-FFF2-40B4-BE49-F238E27FC236}">
                <a16:creationId xmlns:a16="http://schemas.microsoft.com/office/drawing/2014/main" id="{94402AD3-02B6-E64B-9F9D-485859A76BED}"/>
              </a:ext>
            </a:extLst>
          </p:cNvPr>
          <p:cNvPicPr>
            <a:picLocks noChangeAspect="1"/>
          </p:cNvPicPr>
          <p:nvPr/>
        </p:nvPicPr>
        <p:blipFill>
          <a:blip r:embed="rId6"/>
          <a:stretch>
            <a:fillRect/>
          </a:stretch>
        </p:blipFill>
        <p:spPr>
          <a:xfrm>
            <a:off x="4953000" y="1754392"/>
            <a:ext cx="4147522" cy="3446024"/>
          </a:xfrm>
          <a:prstGeom prst="rect">
            <a:avLst/>
          </a:prstGeom>
        </p:spPr>
      </p:pic>
    </p:spTree>
    <p:extLst>
      <p:ext uri="{BB962C8B-B14F-4D97-AF65-F5344CB8AC3E}">
        <p14:creationId xmlns:p14="http://schemas.microsoft.com/office/powerpoint/2010/main" val="2995501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4FA2-8B3A-6189-D71F-791E43A85E90}"/>
              </a:ext>
            </a:extLst>
          </p:cNvPr>
          <p:cNvSpPr>
            <a:spLocks noGrp="1"/>
          </p:cNvSpPr>
          <p:nvPr>
            <p:ph type="title"/>
          </p:nvPr>
        </p:nvSpPr>
        <p:spPr/>
        <p:txBody>
          <a:bodyPr>
            <a:normAutofit/>
          </a:bodyPr>
          <a:lstStyle/>
          <a:p>
            <a:r>
              <a:rPr lang="en-US" b="1" dirty="0"/>
              <a:t>Motivation:</a:t>
            </a:r>
            <a:r>
              <a:rPr lang="en-US" dirty="0"/>
              <a:t> Policy debates on food assistance</a:t>
            </a:r>
          </a:p>
        </p:txBody>
      </p:sp>
      <p:sp>
        <p:nvSpPr>
          <p:cNvPr id="4" name="Slide Number Placeholder 3">
            <a:extLst>
              <a:ext uri="{FF2B5EF4-FFF2-40B4-BE49-F238E27FC236}">
                <a16:creationId xmlns:a16="http://schemas.microsoft.com/office/drawing/2014/main" id="{CAB47DED-F5A1-6FF5-0ED3-3230326A15CD}"/>
              </a:ext>
            </a:extLst>
          </p:cNvPr>
          <p:cNvSpPr>
            <a:spLocks noGrp="1"/>
          </p:cNvSpPr>
          <p:nvPr>
            <p:ph type="sldNum" sz="quarter" idx="12"/>
          </p:nvPr>
        </p:nvSpPr>
        <p:spPr/>
        <p:txBody>
          <a:bodyPr/>
          <a:lstStyle/>
          <a:p>
            <a:fld id="{C471D98E-6F74-4388-8F7C-DB26684237DA}" type="slidenum">
              <a:rPr lang="en-US" altLang="en-US" smtClean="0"/>
              <a:pPr/>
              <a:t>2</a:t>
            </a:fld>
            <a:endParaRPr lang="en-US" altLang="en-US" dirty="0"/>
          </a:p>
        </p:txBody>
      </p:sp>
      <p:pic>
        <p:nvPicPr>
          <p:cNvPr id="20" name="Picture 19">
            <a:extLst>
              <a:ext uri="{FF2B5EF4-FFF2-40B4-BE49-F238E27FC236}">
                <a16:creationId xmlns:a16="http://schemas.microsoft.com/office/drawing/2014/main" id="{E48D9D8E-E8FB-5892-8DAF-9EE06B81B7EF}"/>
              </a:ext>
            </a:extLst>
          </p:cNvPr>
          <p:cNvPicPr>
            <a:picLocks noChangeAspect="1"/>
          </p:cNvPicPr>
          <p:nvPr/>
        </p:nvPicPr>
        <p:blipFill>
          <a:blip r:embed="rId3"/>
          <a:stretch>
            <a:fillRect/>
          </a:stretch>
        </p:blipFill>
        <p:spPr>
          <a:xfrm>
            <a:off x="518056" y="1155676"/>
            <a:ext cx="5526716" cy="242572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6210A9C-FBFD-F32B-D3A4-C64B2A7E4A2C}"/>
              </a:ext>
            </a:extLst>
          </p:cNvPr>
          <p:cNvPicPr>
            <a:picLocks noChangeAspect="1"/>
          </p:cNvPicPr>
          <p:nvPr/>
        </p:nvPicPr>
        <p:blipFill>
          <a:blip r:embed="rId4"/>
          <a:stretch>
            <a:fillRect/>
          </a:stretch>
        </p:blipFill>
        <p:spPr>
          <a:xfrm>
            <a:off x="2575726" y="3048000"/>
            <a:ext cx="6410469" cy="1785682"/>
          </a:xfrm>
          <a:prstGeom prst="rect">
            <a:avLst/>
          </a:prstGeom>
          <a:ln>
            <a:noFill/>
          </a:ln>
          <a:effectLst>
            <a:outerShdw blurRad="292100" dist="139700" dir="2700000" algn="tl" rotWithShape="0">
              <a:srgbClr val="333333">
                <a:alpha val="65000"/>
              </a:srgbClr>
            </a:outerShdw>
          </a:effectLst>
        </p:spPr>
      </p:pic>
      <p:pic>
        <p:nvPicPr>
          <p:cNvPr id="14" name="Picture 13" descr="A person and child standing in front of a store&#10;&#10;Description automatically generated">
            <a:extLst>
              <a:ext uri="{FF2B5EF4-FFF2-40B4-BE49-F238E27FC236}">
                <a16:creationId xmlns:a16="http://schemas.microsoft.com/office/drawing/2014/main" id="{AC13E82D-499A-B8ED-1605-319C590A9F03}"/>
              </a:ext>
            </a:extLst>
          </p:cNvPr>
          <p:cNvPicPr>
            <a:picLocks noChangeAspect="1"/>
          </p:cNvPicPr>
          <p:nvPr/>
        </p:nvPicPr>
        <p:blipFill>
          <a:blip r:embed="rId5"/>
          <a:srcRect l="1395" t="1188" r="3488" b="74822"/>
          <a:stretch/>
        </p:blipFill>
        <p:spPr>
          <a:xfrm>
            <a:off x="527291" y="4752473"/>
            <a:ext cx="6940309" cy="16914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164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835A-E409-4C8D-85D3-7C2B3D2A4DD7}"/>
              </a:ext>
            </a:extLst>
          </p:cNvPr>
          <p:cNvSpPr>
            <a:spLocks noGrp="1"/>
          </p:cNvSpPr>
          <p:nvPr>
            <p:ph type="title"/>
          </p:nvPr>
        </p:nvSpPr>
        <p:spPr/>
        <p:txBody>
          <a:bodyPr>
            <a:normAutofit fontScale="90000"/>
          </a:bodyPr>
          <a:lstStyle/>
          <a:p>
            <a:r>
              <a:rPr lang="en-US" sz="3600" b="1" dirty="0"/>
              <a:t>Feature #2:</a:t>
            </a:r>
            <a:r>
              <a:rPr lang="en-US" sz="3600" dirty="0"/>
              <a:t> Broad Eligibility</a:t>
            </a:r>
            <a:br>
              <a:rPr lang="en-US" dirty="0"/>
            </a:br>
            <a:r>
              <a:rPr lang="en-US" sz="2200" dirty="0"/>
              <a:t>(but with limits and application hassles)</a:t>
            </a:r>
            <a:endParaRPr lang="en-US" dirty="0"/>
          </a:p>
        </p:txBody>
      </p:sp>
      <p:sp>
        <p:nvSpPr>
          <p:cNvPr id="3" name="Content Placeholder 2">
            <a:extLst>
              <a:ext uri="{FF2B5EF4-FFF2-40B4-BE49-F238E27FC236}">
                <a16:creationId xmlns:a16="http://schemas.microsoft.com/office/drawing/2014/main" id="{A6FC1432-F6BA-4849-B70B-4785856C66BD}"/>
              </a:ext>
            </a:extLst>
          </p:cNvPr>
          <p:cNvSpPr>
            <a:spLocks noGrp="1"/>
          </p:cNvSpPr>
          <p:nvPr>
            <p:ph idx="1"/>
          </p:nvPr>
        </p:nvSpPr>
        <p:spPr>
          <a:xfrm>
            <a:off x="457200" y="1295400"/>
            <a:ext cx="8534400" cy="4678363"/>
          </a:xfrm>
        </p:spPr>
        <p:txBody>
          <a:bodyPr/>
          <a:lstStyle/>
          <a:p>
            <a:r>
              <a:rPr lang="en-US" b="1" dirty="0">
                <a:solidFill>
                  <a:schemeClr val="tx2"/>
                </a:solidFill>
              </a:rPr>
              <a:t>Broad eligibility for low-income families</a:t>
            </a:r>
          </a:p>
          <a:p>
            <a:pPr lvl="1"/>
            <a:r>
              <a:rPr lang="en-US" sz="2000" dirty="0"/>
              <a:t>SNAP has become the safety net program of last resort in America</a:t>
            </a:r>
          </a:p>
          <a:p>
            <a:pPr lvl="1"/>
            <a:r>
              <a:rPr lang="en-US" sz="2000" dirty="0"/>
              <a:t>79 percent of SNAP households included either a child, an elderly, or a disabled individual</a:t>
            </a:r>
          </a:p>
          <a:p>
            <a:pPr lvl="1"/>
            <a:r>
              <a:rPr lang="en-US" sz="2000" u="sng" dirty="0"/>
              <a:t>Exceptions</a:t>
            </a:r>
            <a:r>
              <a:rPr lang="en-US" sz="2000" dirty="0"/>
              <a:t>: Limited eligibility for strikers, college students, adults without dependents, many immigrants </a:t>
            </a:r>
            <a:r>
              <a:rPr lang="en-US" sz="2000" i="1" dirty="0"/>
              <a:t>(all undocumented and visa holders; permanent residents below “5-year bar”)</a:t>
            </a:r>
            <a:endParaRPr lang="en-US" sz="1800" dirty="0"/>
          </a:p>
          <a:p>
            <a:endParaRPr lang="en-US" sz="2400" dirty="0"/>
          </a:p>
          <a:p>
            <a:r>
              <a:rPr lang="en-US" sz="2400" dirty="0"/>
              <a:t>Like most safety net programs, </a:t>
            </a:r>
            <a:r>
              <a:rPr lang="en-US" sz="2400" u="sng" dirty="0"/>
              <a:t>SNAP is not automatic</a:t>
            </a:r>
            <a:r>
              <a:rPr lang="en-US" sz="2400" dirty="0"/>
              <a:t> </a:t>
            </a:r>
          </a:p>
          <a:p>
            <a:pPr lvl="1"/>
            <a:r>
              <a:rPr lang="en-US" sz="2000" dirty="0"/>
              <a:t>Requires people to actively apply and prove eligibility</a:t>
            </a:r>
          </a:p>
          <a:p>
            <a:pPr lvl="1"/>
            <a:endParaRPr lang="en-US" sz="2000" dirty="0"/>
          </a:p>
          <a:p>
            <a:pPr lvl="1"/>
            <a:endParaRPr lang="en-US" dirty="0"/>
          </a:p>
          <a:p>
            <a:pPr lvl="1"/>
            <a:endParaRPr lang="en-US" dirty="0"/>
          </a:p>
          <a:p>
            <a:endParaRPr lang="en-US" dirty="0"/>
          </a:p>
          <a:p>
            <a:pPr marL="914400" lvl="2" indent="0">
              <a:buNone/>
            </a:pPr>
            <a:endParaRPr lang="en-US" dirty="0"/>
          </a:p>
          <a:p>
            <a:pPr lvl="2"/>
            <a:endParaRPr lang="en-US" dirty="0"/>
          </a:p>
          <a:p>
            <a:endParaRPr lang="en-US" dirty="0"/>
          </a:p>
        </p:txBody>
      </p:sp>
      <p:sp>
        <p:nvSpPr>
          <p:cNvPr id="4" name="Slide Number Placeholder 3">
            <a:extLst>
              <a:ext uri="{FF2B5EF4-FFF2-40B4-BE49-F238E27FC236}">
                <a16:creationId xmlns:a16="http://schemas.microsoft.com/office/drawing/2014/main" id="{FD5097BD-811B-4270-BD2D-6519D8C7D37C}"/>
              </a:ext>
            </a:extLst>
          </p:cNvPr>
          <p:cNvSpPr>
            <a:spLocks noGrp="1"/>
          </p:cNvSpPr>
          <p:nvPr>
            <p:ph type="sldNum" sz="quarter" idx="12"/>
          </p:nvPr>
        </p:nvSpPr>
        <p:spPr/>
        <p:txBody>
          <a:bodyPr/>
          <a:lstStyle/>
          <a:p>
            <a:fld id="{C471D98E-6F74-4388-8F7C-DB26684237DA}" type="slidenum">
              <a:rPr lang="en-US" altLang="en-US" smtClean="0"/>
              <a:pPr/>
              <a:t>20</a:t>
            </a:fld>
            <a:endParaRPr lang="en-US" altLang="en-US" dirty="0"/>
          </a:p>
        </p:txBody>
      </p:sp>
    </p:spTree>
    <p:extLst>
      <p:ext uri="{BB962C8B-B14F-4D97-AF65-F5344CB8AC3E}">
        <p14:creationId xmlns:p14="http://schemas.microsoft.com/office/powerpoint/2010/main" val="105931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A44D0-8C98-4D74-9E2E-ED17E187A046}"/>
              </a:ext>
            </a:extLst>
          </p:cNvPr>
          <p:cNvSpPr>
            <a:spLocks noGrp="1"/>
          </p:cNvSpPr>
          <p:nvPr>
            <p:ph type="title"/>
          </p:nvPr>
        </p:nvSpPr>
        <p:spPr/>
        <p:txBody>
          <a:bodyPr/>
          <a:lstStyle/>
          <a:p>
            <a:r>
              <a:rPr lang="en-US" b="1" dirty="0"/>
              <a:t>Feature #3:</a:t>
            </a:r>
            <a:r>
              <a:rPr lang="en-US" dirty="0"/>
              <a:t> In-Kind Benefits</a:t>
            </a:r>
          </a:p>
        </p:txBody>
      </p:sp>
      <p:sp>
        <p:nvSpPr>
          <p:cNvPr id="3" name="Content Placeholder 2">
            <a:extLst>
              <a:ext uri="{FF2B5EF4-FFF2-40B4-BE49-F238E27FC236}">
                <a16:creationId xmlns:a16="http://schemas.microsoft.com/office/drawing/2014/main" id="{B13D13DD-C94B-4BE6-AFF5-86BF07D9887B}"/>
              </a:ext>
            </a:extLst>
          </p:cNvPr>
          <p:cNvSpPr>
            <a:spLocks noGrp="1"/>
          </p:cNvSpPr>
          <p:nvPr>
            <p:ph idx="1"/>
          </p:nvPr>
        </p:nvSpPr>
        <p:spPr/>
        <p:txBody>
          <a:bodyPr/>
          <a:lstStyle/>
          <a:p>
            <a:r>
              <a:rPr lang="en-US" sz="2400" dirty="0"/>
              <a:t>Like other nutrition programs, SNAP is an </a:t>
            </a:r>
            <a:r>
              <a:rPr lang="en-US" sz="2400" b="1" dirty="0">
                <a:solidFill>
                  <a:schemeClr val="tx2"/>
                </a:solidFill>
              </a:rPr>
              <a:t>in-kind benefit</a:t>
            </a:r>
          </a:p>
          <a:p>
            <a:pPr lvl="1"/>
            <a:r>
              <a:rPr lang="en-US" sz="2000" dirty="0"/>
              <a:t>Not cash, but a </a:t>
            </a:r>
            <a:r>
              <a:rPr lang="en-US" sz="2000" u="sng" dirty="0"/>
              <a:t>voucher to purchase grocery food</a:t>
            </a:r>
            <a:r>
              <a:rPr lang="en-US" sz="2000" dirty="0"/>
              <a:t> only</a:t>
            </a:r>
          </a:p>
          <a:p>
            <a:pPr lvl="1"/>
            <a:r>
              <a:rPr lang="en-US" sz="2000" dirty="0"/>
              <a:t>Can’t use it for alcohol, tobacco, supplements, or hot prepared foods</a:t>
            </a:r>
          </a:p>
          <a:p>
            <a:pPr lvl="1"/>
            <a:r>
              <a:rPr lang="en-US" sz="2000" dirty="0"/>
              <a:t>250,000+ authorized retailers (grocery, farmer’s markets, and online)</a:t>
            </a:r>
          </a:p>
          <a:p>
            <a:endParaRPr lang="en-US" sz="2400" dirty="0"/>
          </a:p>
          <a:p>
            <a:r>
              <a:rPr lang="en-US" sz="2400" dirty="0"/>
              <a:t>This </a:t>
            </a:r>
            <a:r>
              <a:rPr lang="en-US" sz="2400" b="1" dirty="0">
                <a:solidFill>
                  <a:schemeClr val="tx2"/>
                </a:solidFill>
              </a:rPr>
              <a:t>restricts beneficiaries’ choice set</a:t>
            </a:r>
            <a:r>
              <a:rPr lang="en-US" sz="2400" dirty="0"/>
              <a:t> relative to cash benefit programs (like EITC, CTC, TANF)</a:t>
            </a:r>
          </a:p>
        </p:txBody>
      </p:sp>
      <p:sp>
        <p:nvSpPr>
          <p:cNvPr id="4" name="Slide Number Placeholder 3">
            <a:extLst>
              <a:ext uri="{FF2B5EF4-FFF2-40B4-BE49-F238E27FC236}">
                <a16:creationId xmlns:a16="http://schemas.microsoft.com/office/drawing/2014/main" id="{788764C5-0D59-4F33-A943-E6230E74BA73}"/>
              </a:ext>
            </a:extLst>
          </p:cNvPr>
          <p:cNvSpPr>
            <a:spLocks noGrp="1"/>
          </p:cNvSpPr>
          <p:nvPr>
            <p:ph type="sldNum" sz="quarter" idx="12"/>
          </p:nvPr>
        </p:nvSpPr>
        <p:spPr/>
        <p:txBody>
          <a:bodyPr/>
          <a:lstStyle/>
          <a:p>
            <a:fld id="{C471D98E-6F74-4388-8F7C-DB26684237DA}" type="slidenum">
              <a:rPr lang="en-US" altLang="en-US" smtClean="0"/>
              <a:pPr/>
              <a:t>21</a:t>
            </a:fld>
            <a:endParaRPr lang="en-US" altLang="en-US" dirty="0"/>
          </a:p>
        </p:txBody>
      </p:sp>
    </p:spTree>
    <p:extLst>
      <p:ext uri="{BB962C8B-B14F-4D97-AF65-F5344CB8AC3E}">
        <p14:creationId xmlns:p14="http://schemas.microsoft.com/office/powerpoint/2010/main" val="2893407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B78E9-BE63-B422-8AC3-D79F7BFE96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1F41E-0EB5-3153-5202-B47E02DDC66E}"/>
              </a:ext>
            </a:extLst>
          </p:cNvPr>
          <p:cNvSpPr>
            <a:spLocks noGrp="1"/>
          </p:cNvSpPr>
          <p:nvPr>
            <p:ph type="title"/>
          </p:nvPr>
        </p:nvSpPr>
        <p:spPr/>
        <p:txBody>
          <a:bodyPr/>
          <a:lstStyle/>
          <a:p>
            <a:r>
              <a:rPr lang="en-US" b="1" dirty="0"/>
              <a:t>Feature #3:</a:t>
            </a:r>
            <a:r>
              <a:rPr lang="en-US" dirty="0"/>
              <a:t> In-Kind Benefits</a:t>
            </a:r>
          </a:p>
        </p:txBody>
      </p:sp>
      <p:sp>
        <p:nvSpPr>
          <p:cNvPr id="3" name="Content Placeholder 2">
            <a:extLst>
              <a:ext uri="{FF2B5EF4-FFF2-40B4-BE49-F238E27FC236}">
                <a16:creationId xmlns:a16="http://schemas.microsoft.com/office/drawing/2014/main" id="{46BDB6F4-F026-8B90-B0D6-1549F401738D}"/>
              </a:ext>
            </a:extLst>
          </p:cNvPr>
          <p:cNvSpPr>
            <a:spLocks noGrp="1"/>
          </p:cNvSpPr>
          <p:nvPr>
            <p:ph idx="1"/>
          </p:nvPr>
        </p:nvSpPr>
        <p:spPr>
          <a:xfrm>
            <a:off x="457200" y="1219200"/>
            <a:ext cx="8382000" cy="4906963"/>
          </a:xfrm>
        </p:spPr>
        <p:txBody>
          <a:bodyPr/>
          <a:lstStyle/>
          <a:p>
            <a:pPr marL="0" indent="0">
              <a:buNone/>
            </a:pPr>
            <a:r>
              <a:rPr lang="en-US" sz="2400" b="1" dirty="0">
                <a:solidFill>
                  <a:schemeClr val="tx2"/>
                </a:solidFill>
              </a:rPr>
              <a:t>Varying degrees of restrictiveness</a:t>
            </a:r>
          </a:p>
          <a:p>
            <a:pPr marL="457200" indent="-457200">
              <a:buFont typeface="+mj-lt"/>
              <a:buAutoNum type="arabicPeriod"/>
            </a:pPr>
            <a:r>
              <a:rPr lang="en-US" sz="2400" b="1" dirty="0">
                <a:solidFill>
                  <a:schemeClr val="tx2"/>
                </a:solidFill>
              </a:rPr>
              <a:t>SNAP, P-EBT, &amp; S-EBT:</a:t>
            </a:r>
            <a:r>
              <a:rPr lang="en-US" sz="2400" dirty="0"/>
              <a:t> Flexible food voucher</a:t>
            </a:r>
          </a:p>
          <a:p>
            <a:pPr lvl="1"/>
            <a:r>
              <a:rPr lang="en-US" sz="2000" dirty="0"/>
              <a:t>Implementation: Electronic Benefit Transfer (EBT) cards</a:t>
            </a:r>
          </a:p>
          <a:p>
            <a:pPr lvl="1"/>
            <a:r>
              <a:rPr lang="en-US" sz="2000" dirty="0"/>
              <a:t>2018 Trump admin proposal: “Harvest box”</a:t>
            </a:r>
          </a:p>
          <a:p>
            <a:pPr lvl="1"/>
            <a:r>
              <a:rPr lang="en-US" sz="2000" dirty="0"/>
              <a:t>Nonprofit partnerships like Double Up Food Bucks</a:t>
            </a:r>
          </a:p>
          <a:p>
            <a:pPr lvl="2"/>
            <a:endParaRPr lang="en-US" sz="1800" dirty="0"/>
          </a:p>
          <a:p>
            <a:pPr marL="457200" indent="-457200">
              <a:buFont typeface="+mj-lt"/>
              <a:buAutoNum type="arabicPeriod"/>
            </a:pPr>
            <a:r>
              <a:rPr lang="en-US" sz="2400" b="1" dirty="0">
                <a:solidFill>
                  <a:schemeClr val="tx2"/>
                </a:solidFill>
              </a:rPr>
              <a:t>WIC:</a:t>
            </a:r>
            <a:r>
              <a:rPr lang="en-US" sz="2400" dirty="0"/>
              <a:t> EBT only usable for a </a:t>
            </a:r>
            <a:r>
              <a:rPr lang="en-US" sz="2400" dirty="0">
                <a:hlinkClick r:id="rId2"/>
              </a:rPr>
              <a:t>basket of staples</a:t>
            </a:r>
            <a:r>
              <a:rPr lang="en-US" sz="2400" dirty="0"/>
              <a:t> for mother/infants</a:t>
            </a:r>
          </a:p>
          <a:p>
            <a:pPr lvl="1"/>
            <a:r>
              <a:rPr lang="en-US" sz="2000" dirty="0"/>
              <a:t>Exception: Fruit &amp; vegetable Cash-Value Benefits are similar to SNAP</a:t>
            </a:r>
          </a:p>
          <a:p>
            <a:pPr lvl="3"/>
            <a:endParaRPr lang="en-US" sz="1800" dirty="0"/>
          </a:p>
          <a:p>
            <a:pPr marL="457200" indent="-457200">
              <a:buFont typeface="+mj-lt"/>
              <a:buAutoNum type="arabicPeriod"/>
            </a:pPr>
            <a:r>
              <a:rPr lang="en-US" sz="2400" b="1" dirty="0">
                <a:solidFill>
                  <a:schemeClr val="tx2"/>
                </a:solidFill>
              </a:rPr>
              <a:t>School meals:</a:t>
            </a:r>
            <a:r>
              <a:rPr lang="en-US" sz="2400" dirty="0"/>
              <a:t> On-site food only</a:t>
            </a:r>
          </a:p>
        </p:txBody>
      </p:sp>
      <p:sp>
        <p:nvSpPr>
          <p:cNvPr id="4" name="Slide Number Placeholder 3">
            <a:extLst>
              <a:ext uri="{FF2B5EF4-FFF2-40B4-BE49-F238E27FC236}">
                <a16:creationId xmlns:a16="http://schemas.microsoft.com/office/drawing/2014/main" id="{5FEA70F9-05B4-552E-4C87-5B428B769899}"/>
              </a:ext>
            </a:extLst>
          </p:cNvPr>
          <p:cNvSpPr>
            <a:spLocks noGrp="1"/>
          </p:cNvSpPr>
          <p:nvPr>
            <p:ph type="sldNum" sz="quarter" idx="12"/>
          </p:nvPr>
        </p:nvSpPr>
        <p:spPr/>
        <p:txBody>
          <a:bodyPr/>
          <a:lstStyle/>
          <a:p>
            <a:fld id="{C471D98E-6F74-4388-8F7C-DB26684237DA}" type="slidenum">
              <a:rPr lang="en-US" altLang="en-US" smtClean="0"/>
              <a:pPr/>
              <a:t>22</a:t>
            </a:fld>
            <a:endParaRPr lang="en-US" altLang="en-US" dirty="0"/>
          </a:p>
        </p:txBody>
      </p:sp>
    </p:spTree>
    <p:extLst>
      <p:ext uri="{BB962C8B-B14F-4D97-AF65-F5344CB8AC3E}">
        <p14:creationId xmlns:p14="http://schemas.microsoft.com/office/powerpoint/2010/main" val="2704398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148A-3C0B-DD73-6432-5DCABA0C5ED8}"/>
              </a:ext>
            </a:extLst>
          </p:cNvPr>
          <p:cNvSpPr>
            <a:spLocks noGrp="1"/>
          </p:cNvSpPr>
          <p:nvPr>
            <p:ph type="title"/>
          </p:nvPr>
        </p:nvSpPr>
        <p:spPr/>
        <p:txBody>
          <a:bodyPr/>
          <a:lstStyle/>
          <a:p>
            <a:r>
              <a:rPr lang="en-US" dirty="0"/>
              <a:t>State SNAP EBT Cards</a:t>
            </a:r>
          </a:p>
        </p:txBody>
      </p:sp>
      <p:pic>
        <p:nvPicPr>
          <p:cNvPr id="6" name="Content Placeholder 5" descr="A collage of credit cards&#10;&#10;AI-generated content may be incorrect.">
            <a:extLst>
              <a:ext uri="{FF2B5EF4-FFF2-40B4-BE49-F238E27FC236}">
                <a16:creationId xmlns:a16="http://schemas.microsoft.com/office/drawing/2014/main" id="{8BF94ACB-6716-6B64-AC76-AE63CC6D3D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8064" y="1219200"/>
            <a:ext cx="7707872" cy="4906963"/>
          </a:xfrm>
        </p:spPr>
      </p:pic>
      <p:sp>
        <p:nvSpPr>
          <p:cNvPr id="4" name="Slide Number Placeholder 3">
            <a:extLst>
              <a:ext uri="{FF2B5EF4-FFF2-40B4-BE49-F238E27FC236}">
                <a16:creationId xmlns:a16="http://schemas.microsoft.com/office/drawing/2014/main" id="{88CE0DC3-7C22-1458-6899-F8300E6B3626}"/>
              </a:ext>
            </a:extLst>
          </p:cNvPr>
          <p:cNvSpPr>
            <a:spLocks noGrp="1"/>
          </p:cNvSpPr>
          <p:nvPr>
            <p:ph type="sldNum" sz="quarter" idx="12"/>
          </p:nvPr>
        </p:nvSpPr>
        <p:spPr/>
        <p:txBody>
          <a:bodyPr/>
          <a:lstStyle/>
          <a:p>
            <a:fld id="{C471D98E-6F74-4388-8F7C-DB26684237DA}" type="slidenum">
              <a:rPr lang="en-US" altLang="en-US" smtClean="0"/>
              <a:pPr/>
              <a:t>23</a:t>
            </a:fld>
            <a:endParaRPr lang="en-US" altLang="en-US" dirty="0"/>
          </a:p>
        </p:txBody>
      </p:sp>
    </p:spTree>
    <p:extLst>
      <p:ext uri="{BB962C8B-B14F-4D97-AF65-F5344CB8AC3E}">
        <p14:creationId xmlns:p14="http://schemas.microsoft.com/office/powerpoint/2010/main" val="2668282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0D35E-2762-3498-A2EF-CCFDE1009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A65420-8205-4D2C-96D4-BCB447D384EB}"/>
              </a:ext>
            </a:extLst>
          </p:cNvPr>
          <p:cNvSpPr>
            <a:spLocks noGrp="1"/>
          </p:cNvSpPr>
          <p:nvPr>
            <p:ph type="title"/>
          </p:nvPr>
        </p:nvSpPr>
        <p:spPr/>
        <p:txBody>
          <a:bodyPr/>
          <a:lstStyle/>
          <a:p>
            <a:r>
              <a:rPr lang="en-US" dirty="0"/>
              <a:t>State SNAP EBT Cards (2)</a:t>
            </a:r>
          </a:p>
        </p:txBody>
      </p:sp>
      <p:sp>
        <p:nvSpPr>
          <p:cNvPr id="4" name="Slide Number Placeholder 3">
            <a:extLst>
              <a:ext uri="{FF2B5EF4-FFF2-40B4-BE49-F238E27FC236}">
                <a16:creationId xmlns:a16="http://schemas.microsoft.com/office/drawing/2014/main" id="{BF0741E5-574D-0A4E-4EC8-B3BB423A52BC}"/>
              </a:ext>
            </a:extLst>
          </p:cNvPr>
          <p:cNvSpPr>
            <a:spLocks noGrp="1"/>
          </p:cNvSpPr>
          <p:nvPr>
            <p:ph type="sldNum" sz="quarter" idx="12"/>
          </p:nvPr>
        </p:nvSpPr>
        <p:spPr/>
        <p:txBody>
          <a:bodyPr/>
          <a:lstStyle/>
          <a:p>
            <a:fld id="{C471D98E-6F74-4388-8F7C-DB26684237DA}" type="slidenum">
              <a:rPr lang="en-US" altLang="en-US" smtClean="0"/>
              <a:pPr/>
              <a:t>24</a:t>
            </a:fld>
            <a:endParaRPr lang="en-US" altLang="en-US" dirty="0"/>
          </a:p>
        </p:txBody>
      </p:sp>
      <p:pic>
        <p:nvPicPr>
          <p:cNvPr id="8" name="Picture 7">
            <a:extLst>
              <a:ext uri="{FF2B5EF4-FFF2-40B4-BE49-F238E27FC236}">
                <a16:creationId xmlns:a16="http://schemas.microsoft.com/office/drawing/2014/main" id="{86BDE35B-73E9-E130-8970-8EB8538E1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941" y="1295400"/>
            <a:ext cx="8062659" cy="5090601"/>
          </a:xfrm>
          <a:prstGeom prst="rect">
            <a:avLst/>
          </a:prstGeom>
        </p:spPr>
      </p:pic>
    </p:spTree>
    <p:extLst>
      <p:ext uri="{BB962C8B-B14F-4D97-AF65-F5344CB8AC3E}">
        <p14:creationId xmlns:p14="http://schemas.microsoft.com/office/powerpoint/2010/main" val="1580025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3EF1E2-1460-8BE6-BA8B-9C09550AEA18}"/>
              </a:ext>
            </a:extLst>
          </p:cNvPr>
          <p:cNvSpPr>
            <a:spLocks noGrp="1"/>
          </p:cNvSpPr>
          <p:nvPr>
            <p:ph type="title"/>
          </p:nvPr>
        </p:nvSpPr>
        <p:spPr>
          <a:xfrm>
            <a:off x="457200" y="152400"/>
            <a:ext cx="8229600" cy="608658"/>
          </a:xfrm>
        </p:spPr>
        <p:txBody>
          <a:bodyPr/>
          <a:lstStyle/>
          <a:p>
            <a:r>
              <a:rPr lang="en-US" dirty="0"/>
              <a:t>Example of WIC approved foods</a:t>
            </a:r>
          </a:p>
        </p:txBody>
      </p:sp>
      <p:sp>
        <p:nvSpPr>
          <p:cNvPr id="2" name="Slide Number Placeholder 1">
            <a:extLst>
              <a:ext uri="{FF2B5EF4-FFF2-40B4-BE49-F238E27FC236}">
                <a16:creationId xmlns:a16="http://schemas.microsoft.com/office/drawing/2014/main" id="{C2AE1EF7-795F-05B0-75C4-565F86F5E2E8}"/>
              </a:ext>
            </a:extLst>
          </p:cNvPr>
          <p:cNvSpPr>
            <a:spLocks noGrp="1"/>
          </p:cNvSpPr>
          <p:nvPr>
            <p:ph type="sldNum" sz="quarter" idx="12"/>
          </p:nvPr>
        </p:nvSpPr>
        <p:spPr/>
        <p:txBody>
          <a:bodyPr/>
          <a:lstStyle/>
          <a:p>
            <a:fld id="{9DF0AE93-165E-4DB5-A59E-9969086BB145}" type="slidenum">
              <a:rPr lang="en-US" altLang="en-US" smtClean="0"/>
              <a:pPr/>
              <a:t>25</a:t>
            </a:fld>
            <a:endParaRPr lang="en-US" altLang="en-US" dirty="0"/>
          </a:p>
        </p:txBody>
      </p:sp>
      <p:pic>
        <p:nvPicPr>
          <p:cNvPr id="6" name="Picture 5" descr="A poster of a grocery list&#10;&#10;AI-generated content may be incorrect.">
            <a:extLst>
              <a:ext uri="{FF2B5EF4-FFF2-40B4-BE49-F238E27FC236}">
                <a16:creationId xmlns:a16="http://schemas.microsoft.com/office/drawing/2014/main" id="{E257BD9C-014D-D1E6-7F0E-62957227CE25}"/>
              </a:ext>
            </a:extLst>
          </p:cNvPr>
          <p:cNvPicPr>
            <a:picLocks noChangeAspect="1"/>
          </p:cNvPicPr>
          <p:nvPr/>
        </p:nvPicPr>
        <p:blipFill>
          <a:blip r:embed="rId3">
            <a:extLst>
              <a:ext uri="{28A0092B-C50C-407E-A947-70E740481C1C}">
                <a14:useLocalDpi xmlns:a14="http://schemas.microsoft.com/office/drawing/2010/main" val="0"/>
              </a:ext>
            </a:extLst>
          </a:blip>
          <a:srcRect l="33513" t="11863" r="33243" b="65503"/>
          <a:stretch/>
        </p:blipFill>
        <p:spPr>
          <a:xfrm>
            <a:off x="0" y="883296"/>
            <a:ext cx="6324600" cy="5974704"/>
          </a:xfrm>
          <a:prstGeom prst="rect">
            <a:avLst/>
          </a:prstGeom>
        </p:spPr>
      </p:pic>
      <p:pic>
        <p:nvPicPr>
          <p:cNvPr id="4" name="Picture 3" descr="A poster of a grocery list&#10;&#10;AI-generated content may be incorrect.">
            <a:extLst>
              <a:ext uri="{FF2B5EF4-FFF2-40B4-BE49-F238E27FC236}">
                <a16:creationId xmlns:a16="http://schemas.microsoft.com/office/drawing/2014/main" id="{D97C6DAA-D780-B5A6-32D8-16E788D54A9A}"/>
              </a:ext>
            </a:extLst>
          </p:cNvPr>
          <p:cNvPicPr>
            <a:picLocks noChangeAspect="1"/>
          </p:cNvPicPr>
          <p:nvPr/>
        </p:nvPicPr>
        <p:blipFill>
          <a:blip r:embed="rId3">
            <a:extLst>
              <a:ext uri="{28A0092B-C50C-407E-A947-70E740481C1C}">
                <a14:useLocalDpi xmlns:a14="http://schemas.microsoft.com/office/drawing/2010/main" val="0"/>
              </a:ext>
            </a:extLst>
          </a:blip>
          <a:srcRect l="33513" t="1012" r="33243" b="88000"/>
          <a:stretch/>
        </p:blipFill>
        <p:spPr>
          <a:xfrm>
            <a:off x="5655795" y="2667000"/>
            <a:ext cx="3489530" cy="1600200"/>
          </a:xfrm>
          <a:prstGeom prst="rect">
            <a:avLst/>
          </a:prstGeom>
        </p:spPr>
      </p:pic>
      <p:sp>
        <p:nvSpPr>
          <p:cNvPr id="5" name="TextBox 4">
            <a:extLst>
              <a:ext uri="{FF2B5EF4-FFF2-40B4-BE49-F238E27FC236}">
                <a16:creationId xmlns:a16="http://schemas.microsoft.com/office/drawing/2014/main" id="{3EFB611B-47EF-DDAE-5232-60F6AED3B088}"/>
              </a:ext>
            </a:extLst>
          </p:cNvPr>
          <p:cNvSpPr txBox="1"/>
          <p:nvPr/>
        </p:nvSpPr>
        <p:spPr>
          <a:xfrm>
            <a:off x="6411686" y="6538912"/>
            <a:ext cx="2503714" cy="276999"/>
          </a:xfrm>
          <a:prstGeom prst="rect">
            <a:avLst/>
          </a:prstGeom>
          <a:noFill/>
        </p:spPr>
        <p:txBody>
          <a:bodyPr wrap="square" rtlCol="0">
            <a:spAutoFit/>
          </a:bodyPr>
          <a:lstStyle/>
          <a:p>
            <a:r>
              <a:rPr lang="en-US" sz="1200" dirty="0"/>
              <a:t>Source: </a:t>
            </a:r>
            <a:r>
              <a:rPr lang="en-US" sz="1200" dirty="0">
                <a:hlinkClick r:id="rId4"/>
              </a:rPr>
              <a:t>Texas DSHS</a:t>
            </a:r>
            <a:endParaRPr lang="en-US" sz="1200" dirty="0"/>
          </a:p>
        </p:txBody>
      </p:sp>
    </p:spTree>
    <p:extLst>
      <p:ext uri="{BB962C8B-B14F-4D97-AF65-F5344CB8AC3E}">
        <p14:creationId xmlns:p14="http://schemas.microsoft.com/office/powerpoint/2010/main" val="1020968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Give In-Kind Benefits?</a:t>
            </a:r>
          </a:p>
        </p:txBody>
      </p:sp>
      <p:sp>
        <p:nvSpPr>
          <p:cNvPr id="3" name="Content Placeholder 2"/>
          <p:cNvSpPr>
            <a:spLocks noGrp="1"/>
          </p:cNvSpPr>
          <p:nvPr>
            <p:ph idx="1"/>
          </p:nvPr>
        </p:nvSpPr>
        <p:spPr/>
        <p:txBody>
          <a:bodyPr/>
          <a:lstStyle/>
          <a:p>
            <a:r>
              <a:rPr lang="en-US" b="1" dirty="0"/>
              <a:t>Econ 101 argument:</a:t>
            </a:r>
            <a:r>
              <a:rPr lang="en-US" dirty="0"/>
              <a:t> Cash dominates in-kind benefits</a:t>
            </a:r>
          </a:p>
          <a:p>
            <a:pPr lvl="1"/>
            <a:r>
              <a:rPr lang="en-US" dirty="0"/>
              <a:t>Equal cost to the govt., but cash gives beneficiary more choice, higher utility</a:t>
            </a:r>
          </a:p>
          <a:p>
            <a:pPr lvl="1"/>
            <a:r>
              <a:rPr lang="en-US" dirty="0"/>
              <a:t>In-kind benefits may also involve higher govt. admin costs</a:t>
            </a:r>
          </a:p>
          <a:p>
            <a:endParaRPr lang="en-US" dirty="0"/>
          </a:p>
          <a:p>
            <a:r>
              <a:rPr lang="en-US" b="1" dirty="0"/>
              <a:t>What are some </a:t>
            </a:r>
            <a:r>
              <a:rPr lang="en-US" b="1" u="sng" dirty="0"/>
              <a:t>potential rationales</a:t>
            </a:r>
            <a:r>
              <a:rPr lang="en-US" b="1" dirty="0"/>
              <a:t> for in-kind benefits?</a:t>
            </a:r>
          </a:p>
          <a:p>
            <a:pPr lvl="1"/>
            <a:r>
              <a:rPr lang="en-US" dirty="0"/>
              <a:t>Do these justify in-kind benefits like SNAP, or should we be shifting to cash?</a:t>
            </a:r>
          </a:p>
          <a:p>
            <a:pPr marL="800100" lvl="1" indent="-342900">
              <a:buFont typeface="+mj-lt"/>
              <a:buAutoNum type="arabicPeriod"/>
            </a:pPr>
            <a:endParaRPr lang="en-US" dirty="0"/>
          </a:p>
          <a:p>
            <a:endParaRPr lang="en-US" dirty="0"/>
          </a:p>
        </p:txBody>
      </p:sp>
      <p:sp>
        <p:nvSpPr>
          <p:cNvPr id="4" name="Slide Number Placeholder 3"/>
          <p:cNvSpPr>
            <a:spLocks noGrp="1"/>
          </p:cNvSpPr>
          <p:nvPr>
            <p:ph type="sldNum" sz="quarter" idx="12"/>
          </p:nvPr>
        </p:nvSpPr>
        <p:spPr/>
        <p:txBody>
          <a:bodyPr/>
          <a:lstStyle/>
          <a:p>
            <a:fld id="{C471D98E-6F74-4388-8F7C-DB26684237DA}" type="slidenum">
              <a:rPr lang="en-US" altLang="en-US" smtClean="0"/>
              <a:pPr/>
              <a:t>26</a:t>
            </a:fld>
            <a:endParaRPr lang="en-US" altLang="en-US" dirty="0"/>
          </a:p>
        </p:txBody>
      </p:sp>
    </p:spTree>
    <p:extLst>
      <p:ext uri="{BB962C8B-B14F-4D97-AF65-F5344CB8AC3E}">
        <p14:creationId xmlns:p14="http://schemas.microsoft.com/office/powerpoint/2010/main" val="383644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38"/>
            <a:ext cx="8229600" cy="715962"/>
          </a:xfrm>
        </p:spPr>
        <p:txBody>
          <a:bodyPr/>
          <a:lstStyle/>
          <a:p>
            <a:r>
              <a:rPr lang="en-US" dirty="0"/>
              <a:t>Is SNAP Equivalent to Cash Anyway? </a:t>
            </a:r>
          </a:p>
        </p:txBody>
      </p:sp>
      <p:sp>
        <p:nvSpPr>
          <p:cNvPr id="4" name="Slide Number Placeholder 3"/>
          <p:cNvSpPr>
            <a:spLocks noGrp="1"/>
          </p:cNvSpPr>
          <p:nvPr>
            <p:ph type="sldNum" sz="quarter" idx="12"/>
          </p:nvPr>
        </p:nvSpPr>
        <p:spPr/>
        <p:txBody>
          <a:bodyPr/>
          <a:lstStyle/>
          <a:p>
            <a:fld id="{C471D98E-6F74-4388-8F7C-DB26684237DA}" type="slidenum">
              <a:rPr lang="en-US" altLang="en-US" smtClean="0"/>
              <a:pPr/>
              <a:t>27</a:t>
            </a:fld>
            <a:endParaRPr lang="en-US" altLang="en-US" dirty="0"/>
          </a:p>
        </p:txBody>
      </p:sp>
      <p:sp>
        <p:nvSpPr>
          <p:cNvPr id="5" name="Line 6">
            <a:extLst>
              <a:ext uri="{FF2B5EF4-FFF2-40B4-BE49-F238E27FC236}">
                <a16:creationId xmlns:a16="http://schemas.microsoft.com/office/drawing/2014/main" id="{0B106E46-8BED-42FD-9CA1-F39576E80A7C}"/>
              </a:ext>
            </a:extLst>
          </p:cNvPr>
          <p:cNvSpPr>
            <a:spLocks noChangeShapeType="1"/>
          </p:cNvSpPr>
          <p:nvPr/>
        </p:nvSpPr>
        <p:spPr bwMode="auto">
          <a:xfrm>
            <a:off x="1130316" y="990600"/>
            <a:ext cx="0" cy="49934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7">
            <a:extLst>
              <a:ext uri="{FF2B5EF4-FFF2-40B4-BE49-F238E27FC236}">
                <a16:creationId xmlns:a16="http://schemas.microsoft.com/office/drawing/2014/main" id="{3387BD66-6D0F-48D1-BABA-B8A002848FB7}"/>
              </a:ext>
            </a:extLst>
          </p:cNvPr>
          <p:cNvSpPr>
            <a:spLocks noChangeShapeType="1"/>
          </p:cNvSpPr>
          <p:nvPr/>
        </p:nvSpPr>
        <p:spPr bwMode="auto">
          <a:xfrm>
            <a:off x="1130316" y="5984036"/>
            <a:ext cx="64888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Text Box 10">
            <a:extLst>
              <a:ext uri="{FF2B5EF4-FFF2-40B4-BE49-F238E27FC236}">
                <a16:creationId xmlns:a16="http://schemas.microsoft.com/office/drawing/2014/main" id="{5B975A68-87D6-4096-B7B2-565E35865C19}"/>
              </a:ext>
            </a:extLst>
          </p:cNvPr>
          <p:cNvSpPr txBox="1">
            <a:spLocks noChangeArrowheads="1"/>
          </p:cNvSpPr>
          <p:nvPr/>
        </p:nvSpPr>
        <p:spPr bwMode="auto">
          <a:xfrm>
            <a:off x="7549285" y="5883400"/>
            <a:ext cx="838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latin typeface="Arial" panose="020B0604020202020204" pitchFamily="34" charset="0"/>
              </a:rPr>
              <a:t>Food</a:t>
            </a:r>
          </a:p>
        </p:txBody>
      </p:sp>
      <p:sp>
        <p:nvSpPr>
          <p:cNvPr id="8" name="Text Box 10">
            <a:extLst>
              <a:ext uri="{FF2B5EF4-FFF2-40B4-BE49-F238E27FC236}">
                <a16:creationId xmlns:a16="http://schemas.microsoft.com/office/drawing/2014/main" id="{5B975A68-87D6-4096-B7B2-565E35865C19}"/>
              </a:ext>
            </a:extLst>
          </p:cNvPr>
          <p:cNvSpPr txBox="1">
            <a:spLocks noChangeArrowheads="1"/>
          </p:cNvSpPr>
          <p:nvPr/>
        </p:nvSpPr>
        <p:spPr bwMode="auto">
          <a:xfrm>
            <a:off x="152400" y="640034"/>
            <a:ext cx="114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latin typeface="Arial" panose="020B0604020202020204" pitchFamily="34" charset="0"/>
              </a:rPr>
              <a:t>All other goods</a:t>
            </a:r>
          </a:p>
        </p:txBody>
      </p:sp>
      <p:sp>
        <p:nvSpPr>
          <p:cNvPr id="9" name="Line 12">
            <a:extLst>
              <a:ext uri="{FF2B5EF4-FFF2-40B4-BE49-F238E27FC236}">
                <a16:creationId xmlns:a16="http://schemas.microsoft.com/office/drawing/2014/main" id="{634BDE98-777A-436F-87DB-DB1792F72C53}"/>
              </a:ext>
            </a:extLst>
          </p:cNvPr>
          <p:cNvSpPr>
            <a:spLocks noChangeShapeType="1"/>
          </p:cNvSpPr>
          <p:nvPr/>
        </p:nvSpPr>
        <p:spPr bwMode="auto">
          <a:xfrm>
            <a:off x="1130315" y="2819400"/>
            <a:ext cx="4051285" cy="3164636"/>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Box 9">
            <a:extLst>
              <a:ext uri="{FF2B5EF4-FFF2-40B4-BE49-F238E27FC236}">
                <a16:creationId xmlns:a16="http://schemas.microsoft.com/office/drawing/2014/main" id="{DEEBA907-748A-432D-AC08-B517D316E6C6}"/>
              </a:ext>
            </a:extLst>
          </p:cNvPr>
          <p:cNvSpPr txBox="1"/>
          <p:nvPr/>
        </p:nvSpPr>
        <p:spPr>
          <a:xfrm>
            <a:off x="2973198" y="5248355"/>
            <a:ext cx="1358898" cy="584775"/>
          </a:xfrm>
          <a:prstGeom prst="rect">
            <a:avLst/>
          </a:prstGeom>
          <a:noFill/>
        </p:spPr>
        <p:txBody>
          <a:bodyPr wrap="square" rtlCol="0">
            <a:spAutoFit/>
          </a:bodyPr>
          <a:lstStyle/>
          <a:p>
            <a:pPr algn="ctr"/>
            <a:r>
              <a:rPr lang="en-US" sz="1600" dirty="0">
                <a:solidFill>
                  <a:srgbClr val="0000FF"/>
                </a:solidFill>
              </a:rPr>
              <a:t>Budget Set w/out SNAP</a:t>
            </a:r>
          </a:p>
        </p:txBody>
      </p:sp>
      <p:sp>
        <p:nvSpPr>
          <p:cNvPr id="12" name="Line 4">
            <a:extLst>
              <a:ext uri="{FF2B5EF4-FFF2-40B4-BE49-F238E27FC236}">
                <a16:creationId xmlns:a16="http://schemas.microsoft.com/office/drawing/2014/main" id="{E2FF6FEC-CE73-43FE-855B-2A8488701559}"/>
              </a:ext>
            </a:extLst>
          </p:cNvPr>
          <p:cNvSpPr>
            <a:spLocks noChangeShapeType="1"/>
          </p:cNvSpPr>
          <p:nvPr/>
        </p:nvSpPr>
        <p:spPr bwMode="auto">
          <a:xfrm>
            <a:off x="1130315" y="2819400"/>
            <a:ext cx="1676400" cy="0"/>
          </a:xfrm>
          <a:prstGeom prst="line">
            <a:avLst/>
          </a:prstGeom>
          <a:noFill/>
          <a:ln w="38100">
            <a:solidFill>
              <a:schemeClr val="accent3"/>
            </a:solidFill>
            <a:prstDash val="solid"/>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TextBox 12">
            <a:extLst>
              <a:ext uri="{FF2B5EF4-FFF2-40B4-BE49-F238E27FC236}">
                <a16:creationId xmlns:a16="http://schemas.microsoft.com/office/drawing/2014/main" id="{DEEBA907-748A-432D-AC08-B517D316E6C6}"/>
              </a:ext>
            </a:extLst>
          </p:cNvPr>
          <p:cNvSpPr txBox="1"/>
          <p:nvPr/>
        </p:nvSpPr>
        <p:spPr>
          <a:xfrm>
            <a:off x="5658113" y="4495800"/>
            <a:ext cx="1358898" cy="584775"/>
          </a:xfrm>
          <a:prstGeom prst="rect">
            <a:avLst/>
          </a:prstGeom>
          <a:noFill/>
        </p:spPr>
        <p:txBody>
          <a:bodyPr wrap="square" rtlCol="0">
            <a:spAutoFit/>
          </a:bodyPr>
          <a:lstStyle/>
          <a:p>
            <a:pPr algn="ctr"/>
            <a:r>
              <a:rPr lang="en-US" sz="1600" dirty="0">
                <a:solidFill>
                  <a:schemeClr val="accent3"/>
                </a:solidFill>
              </a:rPr>
              <a:t>Budget Set with SNAP</a:t>
            </a:r>
          </a:p>
        </p:txBody>
      </p:sp>
      <p:sp>
        <p:nvSpPr>
          <p:cNvPr id="14" name="Line 19">
            <a:extLst>
              <a:ext uri="{FF2B5EF4-FFF2-40B4-BE49-F238E27FC236}">
                <a16:creationId xmlns:a16="http://schemas.microsoft.com/office/drawing/2014/main" id="{25BF1E13-1CE8-4186-84DF-68E1185F2079}"/>
              </a:ext>
            </a:extLst>
          </p:cNvPr>
          <p:cNvSpPr>
            <a:spLocks noChangeShapeType="1"/>
          </p:cNvSpPr>
          <p:nvPr/>
        </p:nvSpPr>
        <p:spPr bwMode="auto">
          <a:xfrm>
            <a:off x="2806715" y="2813012"/>
            <a:ext cx="0" cy="3725899"/>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charset="0"/>
              <a:cs typeface="Arial" charset="0"/>
            </a:endParaRPr>
          </a:p>
        </p:txBody>
      </p:sp>
      <p:sp>
        <p:nvSpPr>
          <p:cNvPr id="15" name="TextBox 14">
            <a:extLst>
              <a:ext uri="{FF2B5EF4-FFF2-40B4-BE49-F238E27FC236}">
                <a16:creationId xmlns:a16="http://schemas.microsoft.com/office/drawing/2014/main" id="{DEEBA907-748A-432D-AC08-B517D316E6C6}"/>
              </a:ext>
            </a:extLst>
          </p:cNvPr>
          <p:cNvSpPr txBox="1"/>
          <p:nvPr/>
        </p:nvSpPr>
        <p:spPr>
          <a:xfrm>
            <a:off x="1126889" y="2499013"/>
            <a:ext cx="1576711" cy="338554"/>
          </a:xfrm>
          <a:prstGeom prst="rect">
            <a:avLst/>
          </a:prstGeom>
          <a:noFill/>
        </p:spPr>
        <p:txBody>
          <a:bodyPr wrap="square" rtlCol="0">
            <a:spAutoFit/>
          </a:bodyPr>
          <a:lstStyle/>
          <a:p>
            <a:pPr algn="ctr"/>
            <a:r>
              <a:rPr lang="en-US" sz="1600" i="1" dirty="0">
                <a:solidFill>
                  <a:schemeClr val="accent3"/>
                </a:solidFill>
              </a:rPr>
              <a:t>SNAP benefit</a:t>
            </a:r>
          </a:p>
        </p:txBody>
      </p:sp>
      <p:sp>
        <p:nvSpPr>
          <p:cNvPr id="17" name="Line 12">
            <a:extLst>
              <a:ext uri="{FF2B5EF4-FFF2-40B4-BE49-F238E27FC236}">
                <a16:creationId xmlns:a16="http://schemas.microsoft.com/office/drawing/2014/main" id="{634BDE98-777A-436F-87DB-DB1792F72C53}"/>
              </a:ext>
            </a:extLst>
          </p:cNvPr>
          <p:cNvSpPr>
            <a:spLocks noChangeShapeType="1"/>
          </p:cNvSpPr>
          <p:nvPr/>
        </p:nvSpPr>
        <p:spPr bwMode="auto">
          <a:xfrm>
            <a:off x="2806714" y="2813013"/>
            <a:ext cx="4051285" cy="3164636"/>
          </a:xfrm>
          <a:prstGeom prst="line">
            <a:avLst/>
          </a:prstGeom>
          <a:noFill/>
          <a:ln w="38100">
            <a:solidFill>
              <a:schemeClr val="accent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2">
            <a:extLst>
              <a:ext uri="{FF2B5EF4-FFF2-40B4-BE49-F238E27FC236}">
                <a16:creationId xmlns:a16="http://schemas.microsoft.com/office/drawing/2014/main" id="{634BDE98-777A-436F-87DB-DB1792F72C53}"/>
              </a:ext>
            </a:extLst>
          </p:cNvPr>
          <p:cNvSpPr>
            <a:spLocks noChangeShapeType="1"/>
          </p:cNvSpPr>
          <p:nvPr/>
        </p:nvSpPr>
        <p:spPr bwMode="auto">
          <a:xfrm>
            <a:off x="1114554" y="1484807"/>
            <a:ext cx="1692159" cy="1321819"/>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TextBox 18"/>
          <p:cNvSpPr txBox="1"/>
          <p:nvPr/>
        </p:nvSpPr>
        <p:spPr>
          <a:xfrm>
            <a:off x="2155850" y="994342"/>
            <a:ext cx="2492350" cy="646331"/>
          </a:xfrm>
          <a:prstGeom prst="rect">
            <a:avLst/>
          </a:prstGeom>
          <a:noFill/>
        </p:spPr>
        <p:txBody>
          <a:bodyPr wrap="square" rtlCol="0">
            <a:spAutoFit/>
          </a:bodyPr>
          <a:lstStyle/>
          <a:p>
            <a:r>
              <a:rPr lang="en-US" dirty="0"/>
              <a:t>Would be available with cash transfer</a:t>
            </a:r>
          </a:p>
        </p:txBody>
      </p:sp>
      <p:cxnSp>
        <p:nvCxnSpPr>
          <p:cNvPr id="21" name="Straight Arrow Connector 20"/>
          <p:cNvCxnSpPr>
            <a:stCxn id="19" idx="1"/>
          </p:cNvCxnSpPr>
          <p:nvPr/>
        </p:nvCxnSpPr>
        <p:spPr>
          <a:xfrm flipH="1">
            <a:off x="1752600" y="1317508"/>
            <a:ext cx="403250" cy="511292"/>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1420543" y="5996810"/>
            <a:ext cx="1386171" cy="830997"/>
          </a:xfrm>
          <a:prstGeom prst="rect">
            <a:avLst/>
          </a:prstGeom>
          <a:noFill/>
        </p:spPr>
        <p:txBody>
          <a:bodyPr wrap="square" rtlCol="0">
            <a:spAutoFit/>
          </a:bodyPr>
          <a:lstStyle/>
          <a:p>
            <a:r>
              <a:rPr lang="en-US" sz="1600" i="1" dirty="0"/>
              <a:t>Marginal consumers (20-30%)</a:t>
            </a:r>
          </a:p>
        </p:txBody>
      </p:sp>
      <p:sp>
        <p:nvSpPr>
          <p:cNvPr id="24" name="TextBox 23"/>
          <p:cNvSpPr txBox="1"/>
          <p:nvPr/>
        </p:nvSpPr>
        <p:spPr>
          <a:xfrm>
            <a:off x="2954795" y="5994581"/>
            <a:ext cx="1812042" cy="830997"/>
          </a:xfrm>
          <a:prstGeom prst="rect">
            <a:avLst/>
          </a:prstGeom>
          <a:noFill/>
        </p:spPr>
        <p:txBody>
          <a:bodyPr wrap="square" rtlCol="0">
            <a:spAutoFit/>
          </a:bodyPr>
          <a:lstStyle/>
          <a:p>
            <a:r>
              <a:rPr lang="en-US" sz="1600" i="1" dirty="0"/>
              <a:t>Inframarginal consumers </a:t>
            </a:r>
          </a:p>
          <a:p>
            <a:r>
              <a:rPr lang="en-US" sz="1600" i="1" dirty="0"/>
              <a:t>(70-80%)</a:t>
            </a:r>
          </a:p>
        </p:txBody>
      </p:sp>
    </p:spTree>
    <p:extLst>
      <p:ext uri="{BB962C8B-B14F-4D97-AF65-F5344CB8AC3E}">
        <p14:creationId xmlns:p14="http://schemas.microsoft.com/office/powerpoint/2010/main" val="152338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3" grpId="0"/>
      <p:bldP spid="14" grpId="0" animBg="1"/>
      <p:bldP spid="15" grpId="0"/>
      <p:bldP spid="17" grpId="0" animBg="1"/>
      <p:bldP spid="18" grpId="0" animBg="1"/>
      <p:bldP spid="19" grpId="0"/>
      <p:bldP spid="22"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FF9B-E732-2899-CC34-5F3BA901C734}"/>
              </a:ext>
            </a:extLst>
          </p:cNvPr>
          <p:cNvSpPr>
            <a:spLocks noGrp="1"/>
          </p:cNvSpPr>
          <p:nvPr>
            <p:ph type="title"/>
          </p:nvPr>
        </p:nvSpPr>
        <p:spPr/>
        <p:txBody>
          <a:bodyPr/>
          <a:lstStyle/>
          <a:p>
            <a:r>
              <a:rPr lang="en-US" dirty="0"/>
              <a:t>New evidence on Nutrition programs</a:t>
            </a:r>
          </a:p>
        </p:txBody>
      </p:sp>
      <p:sp>
        <p:nvSpPr>
          <p:cNvPr id="3" name="Text Placeholder 2">
            <a:extLst>
              <a:ext uri="{FF2B5EF4-FFF2-40B4-BE49-F238E27FC236}">
                <a16:creationId xmlns:a16="http://schemas.microsoft.com/office/drawing/2014/main" id="{6667EC91-7561-D459-29B1-4AD1569F0A52}"/>
              </a:ext>
            </a:extLst>
          </p:cNvPr>
          <p:cNvSpPr>
            <a:spLocks noGrp="1"/>
          </p:cNvSpPr>
          <p:nvPr>
            <p:ph type="body" idx="1"/>
          </p:nvPr>
        </p:nvSpPr>
        <p:spPr/>
        <p:txBody>
          <a:bodyPr/>
          <a:lstStyle/>
          <a:p>
            <a:r>
              <a:rPr lang="en-US" dirty="0"/>
              <a:t>Section 3</a:t>
            </a:r>
          </a:p>
        </p:txBody>
      </p:sp>
      <p:sp>
        <p:nvSpPr>
          <p:cNvPr id="4" name="Slide Number Placeholder 3">
            <a:extLst>
              <a:ext uri="{FF2B5EF4-FFF2-40B4-BE49-F238E27FC236}">
                <a16:creationId xmlns:a16="http://schemas.microsoft.com/office/drawing/2014/main" id="{73371F84-6B96-CE0A-CD92-E6F244ACE3FF}"/>
              </a:ext>
            </a:extLst>
          </p:cNvPr>
          <p:cNvSpPr>
            <a:spLocks noGrp="1"/>
          </p:cNvSpPr>
          <p:nvPr>
            <p:ph type="sldNum" sz="quarter" idx="12"/>
          </p:nvPr>
        </p:nvSpPr>
        <p:spPr/>
        <p:txBody>
          <a:bodyPr/>
          <a:lstStyle/>
          <a:p>
            <a:fld id="{C5FB93B2-5AD2-4554-8F87-9B2B03D56D94}" type="slidenum">
              <a:rPr lang="en-US" altLang="en-US" smtClean="0"/>
              <a:pPr/>
              <a:t>28</a:t>
            </a:fld>
            <a:endParaRPr lang="en-US" altLang="en-US"/>
          </a:p>
        </p:txBody>
      </p:sp>
    </p:spTree>
    <p:extLst>
      <p:ext uri="{BB962C8B-B14F-4D97-AF65-F5344CB8AC3E}">
        <p14:creationId xmlns:p14="http://schemas.microsoft.com/office/powerpoint/2010/main" val="3581904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0DEC5-52E9-6A0B-BD2F-27964D5D4795}"/>
              </a:ext>
            </a:extLst>
          </p:cNvPr>
          <p:cNvSpPr>
            <a:spLocks noGrp="1"/>
          </p:cNvSpPr>
          <p:nvPr>
            <p:ph type="title"/>
          </p:nvPr>
        </p:nvSpPr>
        <p:spPr/>
        <p:txBody>
          <a:bodyPr/>
          <a:lstStyle/>
          <a:p>
            <a:r>
              <a:rPr lang="en-US" dirty="0"/>
              <a:t>Two Studies on Policy-Relevant Topics</a:t>
            </a:r>
          </a:p>
        </p:txBody>
      </p:sp>
      <p:sp>
        <p:nvSpPr>
          <p:cNvPr id="3" name="Content Placeholder 2">
            <a:extLst>
              <a:ext uri="{FF2B5EF4-FFF2-40B4-BE49-F238E27FC236}">
                <a16:creationId xmlns:a16="http://schemas.microsoft.com/office/drawing/2014/main" id="{A0DD6D74-E039-1CDE-0742-F12F75A434C6}"/>
              </a:ext>
            </a:extLst>
          </p:cNvPr>
          <p:cNvSpPr>
            <a:spLocks noGrp="1"/>
          </p:cNvSpPr>
          <p:nvPr>
            <p:ph idx="1"/>
          </p:nvPr>
        </p:nvSpPr>
        <p:spPr/>
        <p:txBody>
          <a:bodyPr/>
          <a:lstStyle/>
          <a:p>
            <a:pPr marL="457200" indent="-457200">
              <a:buFont typeface="+mj-lt"/>
              <a:buAutoNum type="arabicPeriod"/>
            </a:pPr>
            <a:endParaRPr lang="en-US" dirty="0"/>
          </a:p>
          <a:p>
            <a:pPr marL="457200" indent="-457200">
              <a:buFont typeface="+mj-lt"/>
              <a:buAutoNum type="arabicPeriod"/>
            </a:pPr>
            <a:r>
              <a:rPr lang="en-US" b="1" dirty="0"/>
              <a:t>Healthy eating subsidies in SNAP </a:t>
            </a:r>
          </a:p>
          <a:p>
            <a:pPr marL="857250" lvl="1" indent="-457200">
              <a:buFont typeface="Wingdings" panose="05000000000000000000" pitchFamily="2" charset="2"/>
              <a:buChar char="Ø"/>
            </a:pPr>
            <a:r>
              <a:rPr lang="en-US" dirty="0"/>
              <a:t>Massachusetts Healthy Incentives Pilot (HIP)</a:t>
            </a:r>
          </a:p>
          <a:p>
            <a:pPr marL="857250" lvl="1" indent="-457200">
              <a:buFont typeface="Wingdings" panose="05000000000000000000" pitchFamily="2" charset="2"/>
              <a:buChar char="Ø"/>
            </a:pPr>
            <a:r>
              <a:rPr lang="en-US" dirty="0"/>
              <a:t>Pilot experiment with RCT (</a:t>
            </a:r>
            <a:r>
              <a:rPr lang="en-US" dirty="0" err="1">
                <a:hlinkClick r:id="rId2"/>
              </a:rPr>
              <a:t>Olsho</a:t>
            </a:r>
            <a:r>
              <a:rPr lang="en-US" dirty="0">
                <a:hlinkClick r:id="rId2"/>
              </a:rPr>
              <a:t> et al. 2016</a:t>
            </a:r>
            <a:r>
              <a:rPr lang="en-US" dirty="0"/>
              <a:t>)</a:t>
            </a:r>
          </a:p>
          <a:p>
            <a:pPr marL="457200" indent="-457200">
              <a:buFont typeface="+mj-lt"/>
              <a:buAutoNum type="arabicPeriod"/>
            </a:pPr>
            <a:endParaRPr lang="en-US" dirty="0"/>
          </a:p>
          <a:p>
            <a:pPr marL="457200" indent="-457200">
              <a:buFont typeface="+mj-lt"/>
              <a:buAutoNum type="arabicPeriod"/>
            </a:pPr>
            <a:r>
              <a:rPr lang="en-US" b="1" dirty="0"/>
              <a:t>Broader eligibility for school meals</a:t>
            </a:r>
          </a:p>
          <a:p>
            <a:pPr marL="857250" lvl="1" indent="-457200">
              <a:buFont typeface="Wingdings" panose="05000000000000000000" pitchFamily="2" charset="2"/>
              <a:buChar char="Ø"/>
            </a:pPr>
            <a:r>
              <a:rPr lang="en-US" dirty="0"/>
              <a:t>Community Eligibility Provision (CEP)</a:t>
            </a:r>
          </a:p>
          <a:p>
            <a:pPr marL="857250" lvl="1" indent="-457200">
              <a:buFont typeface="Wingdings" panose="05000000000000000000" pitchFamily="2" charset="2"/>
              <a:buChar char="Ø"/>
            </a:pPr>
            <a:r>
              <a:rPr lang="en-US" dirty="0"/>
              <a:t>Marcus and </a:t>
            </a:r>
            <a:r>
              <a:rPr lang="en-US" dirty="0" err="1"/>
              <a:t>Yewell</a:t>
            </a:r>
            <a:r>
              <a:rPr lang="en-US" dirty="0"/>
              <a:t> (</a:t>
            </a:r>
            <a:r>
              <a:rPr lang="en-US" dirty="0">
                <a:hlinkClick r:id="rId3"/>
              </a:rPr>
              <a:t>2022,</a:t>
            </a:r>
            <a:r>
              <a:rPr lang="en-US" i="1" dirty="0">
                <a:hlinkClick r:id="rId3"/>
              </a:rPr>
              <a:t> Journal of Health Econ</a:t>
            </a:r>
            <a:r>
              <a:rPr lang="en-US" dirty="0"/>
              <a:t>)</a:t>
            </a:r>
          </a:p>
        </p:txBody>
      </p:sp>
      <p:sp>
        <p:nvSpPr>
          <p:cNvPr id="4" name="Slide Number Placeholder 3">
            <a:extLst>
              <a:ext uri="{FF2B5EF4-FFF2-40B4-BE49-F238E27FC236}">
                <a16:creationId xmlns:a16="http://schemas.microsoft.com/office/drawing/2014/main" id="{C7980CF6-3652-5E34-A479-B732801DC903}"/>
              </a:ext>
            </a:extLst>
          </p:cNvPr>
          <p:cNvSpPr>
            <a:spLocks noGrp="1"/>
          </p:cNvSpPr>
          <p:nvPr>
            <p:ph type="sldNum" sz="quarter" idx="12"/>
          </p:nvPr>
        </p:nvSpPr>
        <p:spPr/>
        <p:txBody>
          <a:bodyPr/>
          <a:lstStyle/>
          <a:p>
            <a:fld id="{C471D98E-6F74-4388-8F7C-DB26684237DA}" type="slidenum">
              <a:rPr lang="en-US" altLang="en-US" smtClean="0"/>
              <a:pPr/>
              <a:t>29</a:t>
            </a:fld>
            <a:endParaRPr lang="en-US" altLang="en-US" dirty="0"/>
          </a:p>
        </p:txBody>
      </p:sp>
    </p:spTree>
    <p:extLst>
      <p:ext uri="{BB962C8B-B14F-4D97-AF65-F5344CB8AC3E}">
        <p14:creationId xmlns:p14="http://schemas.microsoft.com/office/powerpoint/2010/main" val="1025786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a:xfrm>
            <a:off x="457200" y="1219200"/>
            <a:ext cx="8229600" cy="5137150"/>
          </a:xfrm>
        </p:spPr>
        <p:txBody>
          <a:bodyPr/>
          <a:lstStyle/>
          <a:p>
            <a:pPr marL="0" indent="0">
              <a:buNone/>
            </a:pPr>
            <a:r>
              <a:rPr lang="en-US" dirty="0"/>
              <a:t>These debates raise interesting questions about the nature and design of food assistance programs:</a:t>
            </a:r>
          </a:p>
          <a:p>
            <a:pPr marL="0" indent="0">
              <a:buNone/>
            </a:pPr>
            <a:endParaRPr lang="en-US" dirty="0">
              <a:ea typeface="Calibri"/>
              <a:cs typeface="Calibri"/>
            </a:endParaRPr>
          </a:p>
          <a:p>
            <a:pPr marL="914400" lvl="1" indent="-457200">
              <a:buAutoNum type="arabicPeriod"/>
            </a:pPr>
            <a:r>
              <a:rPr lang="en-US" sz="2200" dirty="0"/>
              <a:t>Why give food</a:t>
            </a:r>
            <a:r>
              <a:rPr lang="en-US" sz="2200" b="1" dirty="0"/>
              <a:t> </a:t>
            </a:r>
            <a:r>
              <a:rPr lang="en-US" sz="2200" b="1" dirty="0">
                <a:solidFill>
                  <a:schemeClr val="tx2"/>
                </a:solidFill>
              </a:rPr>
              <a:t>voucher benefits</a:t>
            </a:r>
            <a:r>
              <a:rPr lang="en-US" sz="2200" dirty="0"/>
              <a:t>, rather than just cash or food? </a:t>
            </a:r>
          </a:p>
          <a:p>
            <a:pPr marL="914400" lvl="1" indent="-457200">
              <a:buAutoNum type="arabicPeriod"/>
            </a:pPr>
            <a:endParaRPr lang="en-US" sz="2200" dirty="0">
              <a:ea typeface="Calibri"/>
              <a:cs typeface="Calibri"/>
            </a:endParaRPr>
          </a:p>
          <a:p>
            <a:pPr marL="914400" lvl="1" indent="-457200">
              <a:buAutoNum type="arabicPeriod"/>
            </a:pPr>
            <a:r>
              <a:rPr lang="en-US" sz="2200" dirty="0"/>
              <a:t>Do nutrition programs improve </a:t>
            </a:r>
            <a:r>
              <a:rPr lang="en-US" sz="2200" b="1" dirty="0">
                <a:solidFill>
                  <a:schemeClr val="tx2"/>
                </a:solidFill>
              </a:rPr>
              <a:t>nutrition and health</a:t>
            </a:r>
            <a:r>
              <a:rPr lang="en-US" sz="2200" b="1" dirty="0"/>
              <a:t> </a:t>
            </a:r>
            <a:r>
              <a:rPr lang="en-US" sz="2200" dirty="0"/>
              <a:t>outcomes? </a:t>
            </a:r>
          </a:p>
          <a:p>
            <a:pPr marL="914400" lvl="1" indent="-457200">
              <a:buAutoNum type="arabicPeriod"/>
            </a:pPr>
            <a:endParaRPr lang="en-US" sz="2200" dirty="0">
              <a:ea typeface="Calibri"/>
              <a:cs typeface="Calibri"/>
            </a:endParaRPr>
          </a:p>
          <a:p>
            <a:pPr marL="914400" lvl="1" indent="-457200">
              <a:buAutoNum type="arabicPeriod"/>
            </a:pPr>
            <a:r>
              <a:rPr lang="en-US" sz="2200" dirty="0"/>
              <a:t>How can SNAP be designed to </a:t>
            </a:r>
            <a:r>
              <a:rPr lang="en-US" sz="2200" b="1" dirty="0">
                <a:solidFill>
                  <a:schemeClr val="tx2"/>
                </a:solidFill>
              </a:rPr>
              <a:t>support</a:t>
            </a:r>
            <a:r>
              <a:rPr lang="en-US" sz="2200" dirty="0">
                <a:solidFill>
                  <a:schemeClr val="tx2"/>
                </a:solidFill>
              </a:rPr>
              <a:t> </a:t>
            </a:r>
            <a:r>
              <a:rPr lang="en-US" sz="2200" b="1" dirty="0">
                <a:solidFill>
                  <a:schemeClr val="tx2"/>
                </a:solidFill>
              </a:rPr>
              <a:t>work</a:t>
            </a:r>
            <a:r>
              <a:rPr lang="en-US" sz="2200" dirty="0"/>
              <a:t>? </a:t>
            </a:r>
          </a:p>
          <a:p>
            <a:pPr marL="914400" lvl="1" indent="-457200">
              <a:buAutoNum type="arabicPeriod"/>
            </a:pPr>
            <a:endParaRPr lang="en-US" sz="2600" dirty="0"/>
          </a:p>
        </p:txBody>
      </p:sp>
      <p:sp>
        <p:nvSpPr>
          <p:cNvPr id="4" name="Slide Number Placeholder 3"/>
          <p:cNvSpPr>
            <a:spLocks noGrp="1"/>
          </p:cNvSpPr>
          <p:nvPr>
            <p:ph type="sldNum" sz="quarter" idx="12"/>
          </p:nvPr>
        </p:nvSpPr>
        <p:spPr/>
        <p:txBody>
          <a:bodyPr/>
          <a:lstStyle/>
          <a:p>
            <a:fld id="{C471D98E-6F74-4388-8F7C-DB26684237DA}" type="slidenum">
              <a:rPr lang="en-US" altLang="en-US" smtClean="0"/>
              <a:pPr/>
              <a:t>3</a:t>
            </a:fld>
            <a:endParaRPr lang="en-US" altLang="en-US" dirty="0"/>
          </a:p>
        </p:txBody>
      </p:sp>
    </p:spTree>
    <p:extLst>
      <p:ext uri="{BB962C8B-B14F-4D97-AF65-F5344CB8AC3E}">
        <p14:creationId xmlns:p14="http://schemas.microsoft.com/office/powerpoint/2010/main" val="592579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E7EB0-1CB5-1D4B-C166-F892DBC27657}"/>
              </a:ext>
            </a:extLst>
          </p:cNvPr>
          <p:cNvSpPr>
            <a:spLocks noGrp="1"/>
          </p:cNvSpPr>
          <p:nvPr>
            <p:ph type="title"/>
          </p:nvPr>
        </p:nvSpPr>
        <p:spPr/>
        <p:txBody>
          <a:bodyPr>
            <a:normAutofit/>
          </a:bodyPr>
          <a:lstStyle/>
          <a:p>
            <a:r>
              <a:rPr lang="en-US" b="1" dirty="0"/>
              <a:t>Nutritional inequality </a:t>
            </a:r>
            <a:r>
              <a:rPr lang="en-US" dirty="0"/>
              <a:t>by income</a:t>
            </a:r>
          </a:p>
        </p:txBody>
      </p:sp>
      <p:sp>
        <p:nvSpPr>
          <p:cNvPr id="9" name="Text Placeholder 8">
            <a:extLst>
              <a:ext uri="{FF2B5EF4-FFF2-40B4-BE49-F238E27FC236}">
                <a16:creationId xmlns:a16="http://schemas.microsoft.com/office/drawing/2014/main" id="{1E41B81B-B7EA-0690-1312-C8F51B44906A}"/>
              </a:ext>
            </a:extLst>
          </p:cNvPr>
          <p:cNvSpPr>
            <a:spLocks noGrp="1"/>
          </p:cNvSpPr>
          <p:nvPr>
            <p:ph idx="1"/>
          </p:nvPr>
        </p:nvSpPr>
        <p:spPr>
          <a:xfrm>
            <a:off x="-24897" y="6575508"/>
            <a:ext cx="8229600" cy="253917"/>
          </a:xfrm>
        </p:spPr>
        <p:txBody>
          <a:bodyPr/>
          <a:lstStyle/>
          <a:p>
            <a:pPr marL="0" indent="0">
              <a:buNone/>
            </a:pPr>
            <a:r>
              <a:rPr lang="en-US" sz="1200" dirty="0">
                <a:solidFill>
                  <a:schemeClr val="tx1">
                    <a:lumMod val="50000"/>
                    <a:lumOff val="50000"/>
                  </a:schemeClr>
                </a:solidFill>
              </a:rPr>
              <a:t>Source: Allcott et al. (</a:t>
            </a:r>
            <a:r>
              <a:rPr lang="en-US" sz="1200" dirty="0">
                <a:solidFill>
                  <a:schemeClr val="tx1">
                    <a:lumMod val="50000"/>
                    <a:lumOff val="50000"/>
                  </a:schemeClr>
                </a:solidFill>
                <a:hlinkClick r:id="rId2"/>
              </a:rPr>
              <a:t>2020</a:t>
            </a:r>
            <a:r>
              <a:rPr lang="en-US" sz="1200" dirty="0">
                <a:solidFill>
                  <a:schemeClr val="tx1">
                    <a:lumMod val="50000"/>
                    <a:lumOff val="50000"/>
                  </a:schemeClr>
                </a:solidFill>
              </a:rPr>
              <a:t>). Nielsen Consumer Panel, 2004-2016. Survey responses from Health, Holcomb &amp; Pukelis (</a:t>
            </a:r>
            <a:r>
              <a:rPr lang="en-US" sz="1200" dirty="0">
                <a:solidFill>
                  <a:schemeClr val="tx1">
                    <a:lumMod val="50000"/>
                    <a:lumOff val="50000"/>
                  </a:schemeClr>
                </a:solidFill>
                <a:hlinkClick r:id="rId3"/>
              </a:rPr>
              <a:t>2024</a:t>
            </a:r>
            <a:r>
              <a:rPr lang="en-US" sz="1200" dirty="0">
                <a:solidFill>
                  <a:schemeClr val="tx1">
                    <a:lumMod val="50000"/>
                    <a:lumOff val="50000"/>
                  </a:schemeClr>
                </a:solidFill>
              </a:rPr>
              <a:t>)</a:t>
            </a:r>
            <a:endParaRPr lang="en-US" dirty="0"/>
          </a:p>
        </p:txBody>
      </p:sp>
      <p:sp>
        <p:nvSpPr>
          <p:cNvPr id="5" name="Slide Number Placeholder 4">
            <a:extLst>
              <a:ext uri="{FF2B5EF4-FFF2-40B4-BE49-F238E27FC236}">
                <a16:creationId xmlns:a16="http://schemas.microsoft.com/office/drawing/2014/main" id="{A35E771B-1B26-4C37-342B-04AB043BF449}"/>
              </a:ext>
            </a:extLst>
          </p:cNvPr>
          <p:cNvSpPr>
            <a:spLocks noGrp="1"/>
          </p:cNvSpPr>
          <p:nvPr>
            <p:ph type="sldNum" sz="quarter" idx="12"/>
          </p:nvPr>
        </p:nvSpPr>
        <p:spPr/>
        <p:txBody>
          <a:bodyPr/>
          <a:lstStyle/>
          <a:p>
            <a:fld id="{D87D57DE-826F-42F8-9EA8-3AAB388D92B1}" type="slidenum">
              <a:rPr lang="en-US" smtClean="0"/>
              <a:t>30</a:t>
            </a:fld>
            <a:endParaRPr lang="en-US" dirty="0"/>
          </a:p>
        </p:txBody>
      </p:sp>
      <p:pic>
        <p:nvPicPr>
          <p:cNvPr id="13" name="Picture 12">
            <a:extLst>
              <a:ext uri="{FF2B5EF4-FFF2-40B4-BE49-F238E27FC236}">
                <a16:creationId xmlns:a16="http://schemas.microsoft.com/office/drawing/2014/main" id="{98F7C6A2-D8CE-2B0D-45FA-28B8C8C9C5FE}"/>
              </a:ext>
            </a:extLst>
          </p:cNvPr>
          <p:cNvPicPr>
            <a:picLocks noChangeAspect="1"/>
          </p:cNvPicPr>
          <p:nvPr/>
        </p:nvPicPr>
        <p:blipFill>
          <a:blip r:embed="rId4"/>
          <a:stretch>
            <a:fillRect/>
          </a:stretch>
        </p:blipFill>
        <p:spPr>
          <a:xfrm>
            <a:off x="228600" y="952641"/>
            <a:ext cx="6477000" cy="5295759"/>
          </a:xfrm>
          <a:prstGeom prst="rect">
            <a:avLst/>
          </a:prstGeom>
        </p:spPr>
      </p:pic>
      <p:sp>
        <p:nvSpPr>
          <p:cNvPr id="12" name="TextBox 11">
            <a:extLst>
              <a:ext uri="{FF2B5EF4-FFF2-40B4-BE49-F238E27FC236}">
                <a16:creationId xmlns:a16="http://schemas.microsoft.com/office/drawing/2014/main" id="{B9201BEF-A088-0512-C3C1-9BE37DD0F0D9}"/>
              </a:ext>
            </a:extLst>
          </p:cNvPr>
          <p:cNvSpPr txBox="1"/>
          <p:nvPr/>
        </p:nvSpPr>
        <p:spPr>
          <a:xfrm>
            <a:off x="6689756" y="2690336"/>
            <a:ext cx="2338623" cy="147732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i="1" dirty="0"/>
              <a:t>“SNAP helps, however,</a:t>
            </a:r>
            <a:r>
              <a:rPr lang="en-US" dirty="0"/>
              <a:t> </a:t>
            </a:r>
            <a:r>
              <a:rPr lang="en-US" b="1" i="1" dirty="0"/>
              <a:t>I'm still not eating healthy because I can't afford to.</a:t>
            </a:r>
            <a:r>
              <a:rPr lang="en-US" i="1" dirty="0"/>
              <a:t>”</a:t>
            </a:r>
          </a:p>
          <a:p>
            <a:pPr algn="r"/>
            <a:r>
              <a:rPr lang="en-US" dirty="0">
                <a:solidFill>
                  <a:srgbClr val="000000"/>
                </a:solidFill>
                <a:latin typeface="TeXGyreTermes-Regular"/>
              </a:rPr>
              <a:t>-Survey respondent </a:t>
            </a:r>
          </a:p>
        </p:txBody>
      </p:sp>
    </p:spTree>
    <p:extLst>
      <p:ext uri="{BB962C8B-B14F-4D97-AF65-F5344CB8AC3E}">
        <p14:creationId xmlns:p14="http://schemas.microsoft.com/office/powerpoint/2010/main" val="368883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12CB-68CB-1536-3D3C-09D08AC455C3}"/>
              </a:ext>
            </a:extLst>
          </p:cNvPr>
          <p:cNvSpPr>
            <a:spLocks noGrp="1"/>
          </p:cNvSpPr>
          <p:nvPr>
            <p:ph type="title"/>
          </p:nvPr>
        </p:nvSpPr>
        <p:spPr/>
        <p:txBody>
          <a:bodyPr/>
          <a:lstStyle/>
          <a:p>
            <a:r>
              <a:rPr lang="en-US" dirty="0"/>
              <a:t>Motivation &amp; background</a:t>
            </a:r>
          </a:p>
        </p:txBody>
      </p:sp>
      <p:sp>
        <p:nvSpPr>
          <p:cNvPr id="3" name="Content Placeholder 2">
            <a:extLst>
              <a:ext uri="{FF2B5EF4-FFF2-40B4-BE49-F238E27FC236}">
                <a16:creationId xmlns:a16="http://schemas.microsoft.com/office/drawing/2014/main" id="{66630C42-F06E-D3A7-F78A-AA2E7DD78172}"/>
              </a:ext>
            </a:extLst>
          </p:cNvPr>
          <p:cNvSpPr>
            <a:spLocks noGrp="1"/>
          </p:cNvSpPr>
          <p:nvPr>
            <p:ph idx="1"/>
          </p:nvPr>
        </p:nvSpPr>
        <p:spPr>
          <a:xfrm>
            <a:off x="457200" y="1219200"/>
            <a:ext cx="8458200" cy="4906963"/>
          </a:xfrm>
        </p:spPr>
        <p:txBody>
          <a:bodyPr/>
          <a:lstStyle/>
          <a:p>
            <a:r>
              <a:rPr lang="en-US" dirty="0"/>
              <a:t>Policy interest in encouraging healthy eating among SNAP participants</a:t>
            </a:r>
          </a:p>
          <a:p>
            <a:r>
              <a:rPr lang="en-US" i="1" dirty="0"/>
              <a:t>One policy</a:t>
            </a:r>
            <a:r>
              <a:rPr lang="en-US" dirty="0"/>
              <a:t>: </a:t>
            </a:r>
            <a:r>
              <a:rPr lang="en-US" b="1" dirty="0"/>
              <a:t>subsidize</a:t>
            </a:r>
            <a:r>
              <a:rPr lang="en-US" dirty="0"/>
              <a:t> the purchase of fruits &amp; vegetables</a:t>
            </a:r>
          </a:p>
          <a:p>
            <a:r>
              <a:rPr lang="en-US" b="1" dirty="0"/>
              <a:t>Healthy Incentives Pilot </a:t>
            </a:r>
            <a:r>
              <a:rPr lang="en-US" dirty="0"/>
              <a:t>(HIP) in Hampden County, MA</a:t>
            </a:r>
          </a:p>
          <a:p>
            <a:pPr lvl="1"/>
            <a:r>
              <a:rPr lang="en-US" b="1" dirty="0"/>
              <a:t>30%</a:t>
            </a:r>
            <a:r>
              <a:rPr lang="en-US" dirty="0"/>
              <a:t> rebate on fruit &amp; vegetable purchases for SNAP participants</a:t>
            </a:r>
          </a:p>
          <a:p>
            <a:pPr lvl="2"/>
            <a:r>
              <a:rPr lang="en-US" dirty="0"/>
              <a:t>Same eligible foods as WIC fruit &amp; vegetable voucher</a:t>
            </a:r>
          </a:p>
          <a:p>
            <a:pPr lvl="1"/>
            <a:r>
              <a:rPr lang="en-US" dirty="0"/>
              <a:t>104 / 474 retailers participated, accounting for </a:t>
            </a:r>
            <a:r>
              <a:rPr lang="en-US" b="1" dirty="0"/>
              <a:t>60%</a:t>
            </a:r>
            <a:r>
              <a:rPr lang="en-US" dirty="0"/>
              <a:t> of SNAP redemptions</a:t>
            </a:r>
          </a:p>
          <a:p>
            <a:pPr lvl="1"/>
            <a:r>
              <a:rPr lang="en-US" dirty="0"/>
              <a:t>Pilot w/ RCT (</a:t>
            </a:r>
            <a:r>
              <a:rPr lang="en-US" dirty="0" err="1">
                <a:hlinkClick r:id="rId3"/>
              </a:rPr>
              <a:t>Olsho</a:t>
            </a:r>
            <a:r>
              <a:rPr lang="en-US" dirty="0">
                <a:hlinkClick r:id="rId3"/>
              </a:rPr>
              <a:t> et al. 2016</a:t>
            </a:r>
            <a:r>
              <a:rPr lang="en-US" dirty="0"/>
              <a:t>)</a:t>
            </a:r>
          </a:p>
          <a:p>
            <a:pPr lvl="1"/>
            <a:r>
              <a:rPr lang="en-US" dirty="0"/>
              <a:t>Sampling frame: 7,500 treated + 47,595 control SNAP households</a:t>
            </a:r>
          </a:p>
          <a:p>
            <a:pPr lvl="2"/>
            <a:r>
              <a:rPr lang="en-US" dirty="0"/>
              <a:t>Final survey samples: 1,388 treated + 1,396 control</a:t>
            </a:r>
          </a:p>
          <a:p>
            <a:pPr lvl="1"/>
            <a:r>
              <a:rPr lang="en-US" dirty="0"/>
              <a:t>Data collection: Baseline + 2 follow-up surveys</a:t>
            </a:r>
          </a:p>
          <a:p>
            <a:pPr lvl="2"/>
            <a:r>
              <a:rPr lang="en-US" dirty="0"/>
              <a:t>Self-reported dietary intake; some admin benefit redemption data</a:t>
            </a:r>
          </a:p>
          <a:p>
            <a:endParaRPr lang="en-US" dirty="0"/>
          </a:p>
        </p:txBody>
      </p:sp>
      <p:sp>
        <p:nvSpPr>
          <p:cNvPr id="4" name="Slide Number Placeholder 3">
            <a:extLst>
              <a:ext uri="{FF2B5EF4-FFF2-40B4-BE49-F238E27FC236}">
                <a16:creationId xmlns:a16="http://schemas.microsoft.com/office/drawing/2014/main" id="{DC54EAC0-E409-E503-21E3-6E926AAF2228}"/>
              </a:ext>
            </a:extLst>
          </p:cNvPr>
          <p:cNvSpPr>
            <a:spLocks noGrp="1"/>
          </p:cNvSpPr>
          <p:nvPr>
            <p:ph type="sldNum" sz="quarter" idx="12"/>
          </p:nvPr>
        </p:nvSpPr>
        <p:spPr/>
        <p:txBody>
          <a:bodyPr/>
          <a:lstStyle/>
          <a:p>
            <a:fld id="{C471D98E-6F74-4388-8F7C-DB26684237DA}" type="slidenum">
              <a:rPr lang="en-US" altLang="en-US" smtClean="0"/>
              <a:pPr/>
              <a:t>31</a:t>
            </a:fld>
            <a:endParaRPr lang="en-US" altLang="en-US" dirty="0"/>
          </a:p>
        </p:txBody>
      </p:sp>
    </p:spTree>
    <p:extLst>
      <p:ext uri="{BB962C8B-B14F-4D97-AF65-F5344CB8AC3E}">
        <p14:creationId xmlns:p14="http://schemas.microsoft.com/office/powerpoint/2010/main" val="395870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C2695-6615-328E-28C0-2F144006AEEB}"/>
              </a:ext>
            </a:extLst>
          </p:cNvPr>
          <p:cNvSpPr>
            <a:spLocks noGrp="1"/>
          </p:cNvSpPr>
          <p:nvPr>
            <p:ph type="title"/>
          </p:nvPr>
        </p:nvSpPr>
        <p:spPr/>
        <p:txBody>
          <a:bodyPr vert="horz" lIns="91440" tIns="45720" rIns="91440" bIns="45720" rtlCol="0" anchor="b">
            <a:normAutofit/>
          </a:bodyPr>
          <a:lstStyle/>
          <a:p>
            <a:pPr eaLnBrk="1" hangingPunct="1">
              <a:lnSpc>
                <a:spcPct val="90000"/>
              </a:lnSpc>
            </a:pPr>
            <a:r>
              <a:rPr lang="en-US" sz="2900" kern="1200" dirty="0">
                <a:solidFill>
                  <a:schemeClr val="tx1"/>
                </a:solidFill>
                <a:latin typeface="+mj-lt"/>
                <a:ea typeface="+mj-ea"/>
                <a:cs typeface="+mj-cs"/>
              </a:rPr>
              <a:t>Impact on Targeted Fruit &amp; Vegetable Intake</a:t>
            </a:r>
          </a:p>
        </p:txBody>
      </p:sp>
      <p:pic>
        <p:nvPicPr>
          <p:cNvPr id="6" name="Content Placeholder 5">
            <a:extLst>
              <a:ext uri="{FF2B5EF4-FFF2-40B4-BE49-F238E27FC236}">
                <a16:creationId xmlns:a16="http://schemas.microsoft.com/office/drawing/2014/main" id="{B7517157-BE77-BFAC-2B25-D54C2F1ABA6E}"/>
              </a:ext>
            </a:extLst>
          </p:cNvPr>
          <p:cNvPicPr>
            <a:picLocks noGrp="1" noChangeAspect="1"/>
          </p:cNvPicPr>
          <p:nvPr>
            <p:ph idx="1"/>
          </p:nvPr>
        </p:nvPicPr>
        <p:blipFill>
          <a:blip r:embed="rId2"/>
          <a:stretch>
            <a:fillRect/>
          </a:stretch>
        </p:blipFill>
        <p:spPr>
          <a:xfrm>
            <a:off x="2262592" y="1219200"/>
            <a:ext cx="4618816" cy="4906963"/>
          </a:xfrm>
          <a:prstGeom prst="rect">
            <a:avLst/>
          </a:prstGeom>
        </p:spPr>
      </p:pic>
      <p:sp>
        <p:nvSpPr>
          <p:cNvPr id="4" name="Slide Number Placeholder 3">
            <a:extLst>
              <a:ext uri="{FF2B5EF4-FFF2-40B4-BE49-F238E27FC236}">
                <a16:creationId xmlns:a16="http://schemas.microsoft.com/office/drawing/2014/main" id="{2FE75BBA-0D8B-DEBD-C72B-D17A9E646D79}"/>
              </a:ext>
            </a:extLst>
          </p:cNvPr>
          <p:cNvSpPr>
            <a:spLocks noGrp="1"/>
          </p:cNvSpPr>
          <p:nvPr>
            <p:ph type="sldNum" sz="quarter" idx="12"/>
          </p:nvPr>
        </p:nvSpPr>
        <p:spPr/>
        <p:txBody>
          <a:bodyPr vert="horz" lIns="91440" tIns="45720" rIns="91440" bIns="45720" rtlCol="0" anchor="ctr">
            <a:normAutofit/>
          </a:bodyPr>
          <a:lstStyle/>
          <a:p>
            <a:pPr>
              <a:spcAft>
                <a:spcPts val="600"/>
              </a:spcAft>
            </a:pPr>
            <a:fld id="{C471D98E-6F74-4388-8F7C-DB26684237DA}" type="slidenum">
              <a:rPr lang="en-US" altLang="en-US" smtClean="0">
                <a:solidFill>
                  <a:schemeClr val="tx1">
                    <a:tint val="75000"/>
                  </a:schemeClr>
                </a:solidFill>
                <a:latin typeface="+mn-lt"/>
                <a:cs typeface="+mn-cs"/>
              </a:rPr>
              <a:pPr>
                <a:spcAft>
                  <a:spcPts val="600"/>
                </a:spcAft>
              </a:pPr>
              <a:t>32</a:t>
            </a:fld>
            <a:endParaRPr lang="en-US" altLang="en-US">
              <a:solidFill>
                <a:schemeClr val="tx1">
                  <a:tint val="75000"/>
                </a:schemeClr>
              </a:solidFill>
              <a:latin typeface="+mn-lt"/>
              <a:cs typeface="+mn-cs"/>
            </a:endParaRPr>
          </a:p>
        </p:txBody>
      </p:sp>
      <p:sp>
        <p:nvSpPr>
          <p:cNvPr id="7" name="Content Placeholder 6">
            <a:extLst>
              <a:ext uri="{FF2B5EF4-FFF2-40B4-BE49-F238E27FC236}">
                <a16:creationId xmlns:a16="http://schemas.microsoft.com/office/drawing/2014/main" id="{39A39B3F-77D8-2376-B51F-BCF2A1D49092}"/>
              </a:ext>
            </a:extLst>
          </p:cNvPr>
          <p:cNvSpPr>
            <a:spLocks noGrp="1"/>
          </p:cNvSpPr>
          <p:nvPr>
            <p:ph type="body" sz="half" idx="4294967295"/>
          </p:nvPr>
        </p:nvSpPr>
        <p:spPr>
          <a:xfrm>
            <a:off x="3286125" y="6099175"/>
            <a:ext cx="2571750" cy="622300"/>
          </a:xfrm>
        </p:spPr>
        <p:txBody>
          <a:bodyPr vert="horz" lIns="91440" tIns="45720" rIns="91440" bIns="45720" rtlCol="0" anchor="t">
            <a:normAutofit/>
          </a:bodyPr>
          <a:lstStyle/>
          <a:p>
            <a:pPr marL="0" indent="0" algn="ctr" eaLnBrk="1" hangingPunct="1">
              <a:lnSpc>
                <a:spcPct val="90000"/>
              </a:lnSpc>
              <a:buNone/>
            </a:pPr>
            <a:r>
              <a:rPr lang="en-US" sz="1900" dirty="0">
                <a:solidFill>
                  <a:schemeClr val="tx2"/>
                </a:solidFill>
              </a:rPr>
              <a:t>Recommended level: </a:t>
            </a:r>
            <a:r>
              <a:rPr lang="en-US" sz="1900" b="1" dirty="0">
                <a:solidFill>
                  <a:schemeClr val="tx2"/>
                </a:solidFill>
              </a:rPr>
              <a:t>3.6</a:t>
            </a:r>
            <a:r>
              <a:rPr lang="en-US" sz="1900" dirty="0">
                <a:solidFill>
                  <a:schemeClr val="tx2"/>
                </a:solidFill>
              </a:rPr>
              <a:t> cup-equivalents</a:t>
            </a:r>
          </a:p>
          <a:p>
            <a:pPr indent="-228600" algn="ctr" eaLnBrk="1" hangingPunct="1">
              <a:lnSpc>
                <a:spcPct val="90000"/>
              </a:lnSpc>
              <a:buFont typeface="Arial" panose="020B0604020202020204" pitchFamily="34" charset="0"/>
              <a:buChar char="•"/>
            </a:pPr>
            <a:endParaRPr lang="en-US" sz="1900" dirty="0"/>
          </a:p>
        </p:txBody>
      </p:sp>
    </p:spTree>
    <p:extLst>
      <p:ext uri="{BB962C8B-B14F-4D97-AF65-F5344CB8AC3E}">
        <p14:creationId xmlns:p14="http://schemas.microsoft.com/office/powerpoint/2010/main" val="2689674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FF50-82B9-D0DC-94C3-AA2DA7A0331C}"/>
              </a:ext>
            </a:extLst>
          </p:cNvPr>
          <p:cNvSpPr>
            <a:spLocks noGrp="1"/>
          </p:cNvSpPr>
          <p:nvPr>
            <p:ph type="title"/>
          </p:nvPr>
        </p:nvSpPr>
        <p:spPr/>
        <p:txBody>
          <a:bodyPr/>
          <a:lstStyle/>
          <a:p>
            <a:r>
              <a:rPr lang="en-US" dirty="0"/>
              <a:t>Impacts on Healthy Eating Index</a:t>
            </a:r>
          </a:p>
        </p:txBody>
      </p:sp>
      <p:pic>
        <p:nvPicPr>
          <p:cNvPr id="6" name="Content Placeholder 5">
            <a:extLst>
              <a:ext uri="{FF2B5EF4-FFF2-40B4-BE49-F238E27FC236}">
                <a16:creationId xmlns:a16="http://schemas.microsoft.com/office/drawing/2014/main" id="{515F63FD-27B4-DB30-308F-2A08536001D1}"/>
              </a:ext>
            </a:extLst>
          </p:cNvPr>
          <p:cNvPicPr>
            <a:picLocks noGrp="1" noChangeAspect="1"/>
          </p:cNvPicPr>
          <p:nvPr>
            <p:ph idx="1"/>
          </p:nvPr>
        </p:nvPicPr>
        <p:blipFill>
          <a:blip r:embed="rId2"/>
          <a:stretch>
            <a:fillRect/>
          </a:stretch>
        </p:blipFill>
        <p:spPr>
          <a:xfrm>
            <a:off x="1143000" y="1066800"/>
            <a:ext cx="6681989" cy="4906963"/>
          </a:xfrm>
        </p:spPr>
      </p:pic>
      <p:sp>
        <p:nvSpPr>
          <p:cNvPr id="4" name="Slide Number Placeholder 3">
            <a:extLst>
              <a:ext uri="{FF2B5EF4-FFF2-40B4-BE49-F238E27FC236}">
                <a16:creationId xmlns:a16="http://schemas.microsoft.com/office/drawing/2014/main" id="{5AD9762C-6599-E502-E3F8-0E8EC60EC22E}"/>
              </a:ext>
            </a:extLst>
          </p:cNvPr>
          <p:cNvSpPr>
            <a:spLocks noGrp="1"/>
          </p:cNvSpPr>
          <p:nvPr>
            <p:ph type="sldNum" sz="quarter" idx="12"/>
          </p:nvPr>
        </p:nvSpPr>
        <p:spPr/>
        <p:txBody>
          <a:bodyPr/>
          <a:lstStyle/>
          <a:p>
            <a:fld id="{C471D98E-6F74-4388-8F7C-DB26684237DA}" type="slidenum">
              <a:rPr lang="en-US" altLang="en-US" smtClean="0"/>
              <a:pPr/>
              <a:t>33</a:t>
            </a:fld>
            <a:endParaRPr lang="en-US" altLang="en-US" dirty="0"/>
          </a:p>
        </p:txBody>
      </p:sp>
      <p:sp>
        <p:nvSpPr>
          <p:cNvPr id="7" name="TextBox 6">
            <a:extLst>
              <a:ext uri="{FF2B5EF4-FFF2-40B4-BE49-F238E27FC236}">
                <a16:creationId xmlns:a16="http://schemas.microsoft.com/office/drawing/2014/main" id="{113942EE-F4E9-047C-9894-F2B7236827C3}"/>
              </a:ext>
            </a:extLst>
          </p:cNvPr>
          <p:cNvSpPr txBox="1"/>
          <p:nvPr/>
        </p:nvSpPr>
        <p:spPr>
          <a:xfrm>
            <a:off x="1242811" y="6102569"/>
            <a:ext cx="6681989" cy="646331"/>
          </a:xfrm>
          <a:prstGeom prst="rect">
            <a:avLst/>
          </a:prstGeom>
          <a:noFill/>
        </p:spPr>
        <p:txBody>
          <a:bodyPr wrap="square" rtlCol="0">
            <a:spAutoFit/>
          </a:bodyPr>
          <a:lstStyle/>
          <a:p>
            <a:pPr algn="ctr"/>
            <a:r>
              <a:rPr lang="en-US" dirty="0">
                <a:solidFill>
                  <a:schemeClr val="tx2"/>
                </a:solidFill>
              </a:rPr>
              <a:t>HEI scores are </a:t>
            </a:r>
            <a:r>
              <a:rPr lang="en-US" b="1" dirty="0">
                <a:solidFill>
                  <a:schemeClr val="tx2"/>
                </a:solidFill>
              </a:rPr>
              <a:t>1.25 points lower</a:t>
            </a:r>
            <a:r>
              <a:rPr lang="en-US" dirty="0">
                <a:solidFill>
                  <a:schemeClr val="tx2"/>
                </a:solidFill>
              </a:rPr>
              <a:t> among SNAP participants than among SNAP nonparticipants</a:t>
            </a:r>
          </a:p>
        </p:txBody>
      </p:sp>
      <p:sp>
        <p:nvSpPr>
          <p:cNvPr id="3" name="Rectangle 2">
            <a:extLst>
              <a:ext uri="{FF2B5EF4-FFF2-40B4-BE49-F238E27FC236}">
                <a16:creationId xmlns:a16="http://schemas.microsoft.com/office/drawing/2014/main" id="{B6FF2DDA-F269-EB25-33D7-D893DF6B7074}"/>
              </a:ext>
            </a:extLst>
          </p:cNvPr>
          <p:cNvSpPr/>
          <p:nvPr/>
        </p:nvSpPr>
        <p:spPr>
          <a:xfrm>
            <a:off x="1066800" y="1752600"/>
            <a:ext cx="6681989" cy="2286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89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7412-6559-BADD-5D18-8A7A7FFCC6F4}"/>
              </a:ext>
            </a:extLst>
          </p:cNvPr>
          <p:cNvSpPr>
            <a:spLocks noGrp="1"/>
          </p:cNvSpPr>
          <p:nvPr>
            <p:ph type="title"/>
          </p:nvPr>
        </p:nvSpPr>
        <p:spPr/>
        <p:txBody>
          <a:bodyPr/>
          <a:lstStyle/>
          <a:p>
            <a:r>
              <a:rPr lang="en-US" dirty="0"/>
              <a:t>Summary of Healthy Incentives Pilot</a:t>
            </a:r>
          </a:p>
        </p:txBody>
      </p:sp>
      <p:sp>
        <p:nvSpPr>
          <p:cNvPr id="3" name="Content Placeholder 2">
            <a:extLst>
              <a:ext uri="{FF2B5EF4-FFF2-40B4-BE49-F238E27FC236}">
                <a16:creationId xmlns:a16="http://schemas.microsoft.com/office/drawing/2014/main" id="{12107CA4-E241-7E5F-B6A2-242D46D3502E}"/>
              </a:ext>
            </a:extLst>
          </p:cNvPr>
          <p:cNvSpPr>
            <a:spLocks noGrp="1"/>
          </p:cNvSpPr>
          <p:nvPr>
            <p:ph idx="1"/>
          </p:nvPr>
        </p:nvSpPr>
        <p:spPr/>
        <p:txBody>
          <a:bodyPr/>
          <a:lstStyle/>
          <a:p>
            <a:r>
              <a:rPr lang="en-US" sz="2400" b="1" dirty="0"/>
              <a:t>26% </a:t>
            </a:r>
            <a:r>
              <a:rPr lang="en-US" sz="2400" dirty="0"/>
              <a:t>↑ intake of targeted fruits &amp; veggies</a:t>
            </a:r>
          </a:p>
          <a:p>
            <a:pPr lvl="1"/>
            <a:r>
              <a:rPr lang="en-US" sz="2000" dirty="0"/>
              <a:t>Implies a price elasticity of </a:t>
            </a:r>
            <a:r>
              <a:rPr lang="en-US" sz="2000" b="1" dirty="0"/>
              <a:t>0.87</a:t>
            </a:r>
            <a:endParaRPr lang="en-US" sz="2000" dirty="0"/>
          </a:p>
          <a:p>
            <a:pPr lvl="1"/>
            <a:r>
              <a:rPr lang="en-US" sz="2000" dirty="0"/>
              <a:t>↑ intake of some non-targeted fruits &amp; veggies (e.g. 100% fruit juice)</a:t>
            </a:r>
          </a:p>
          <a:p>
            <a:endParaRPr lang="en-US" sz="2400" b="1" dirty="0"/>
          </a:p>
          <a:p>
            <a:r>
              <a:rPr lang="en-US" sz="2400" dirty="0"/>
              <a:t>+5 Healthy Eating Index score </a:t>
            </a:r>
          </a:p>
          <a:p>
            <a:pPr lvl="1"/>
            <a:r>
              <a:rPr lang="en-US" sz="1800" dirty="0"/>
              <a:t>Includes ↓ intake of refined grains</a:t>
            </a:r>
            <a:endParaRPr lang="en-US" dirty="0"/>
          </a:p>
          <a:p>
            <a:pPr lvl="1"/>
            <a:r>
              <a:rPr lang="en-US" dirty="0"/>
              <a:t>More than enough to close 1.25 gap between SNAP &amp; non-SNAP households</a:t>
            </a:r>
          </a:p>
          <a:p>
            <a:pPr lvl="1"/>
            <a:r>
              <a:rPr lang="en-US" sz="1800" dirty="0"/>
              <a:t>Other evidence suggests even small increases are associated with reductions in morbidity &amp; mortality</a:t>
            </a:r>
          </a:p>
          <a:p>
            <a:pPr lvl="1"/>
            <a:endParaRPr lang="en-US" dirty="0"/>
          </a:p>
          <a:p>
            <a:r>
              <a:rPr lang="en-US" i="1" dirty="0"/>
              <a:t>Effects after incentive removal? </a:t>
            </a:r>
            <a:r>
              <a:rPr lang="en-US" dirty="0"/>
              <a:t>Not measured by this study</a:t>
            </a:r>
            <a:endParaRPr lang="en-US" i="1" dirty="0"/>
          </a:p>
          <a:p>
            <a:endParaRPr lang="en-US" dirty="0"/>
          </a:p>
        </p:txBody>
      </p:sp>
      <p:sp>
        <p:nvSpPr>
          <p:cNvPr id="4" name="Slide Number Placeholder 3">
            <a:extLst>
              <a:ext uri="{FF2B5EF4-FFF2-40B4-BE49-F238E27FC236}">
                <a16:creationId xmlns:a16="http://schemas.microsoft.com/office/drawing/2014/main" id="{880F7083-5F85-B9DD-69A2-87594B70935D}"/>
              </a:ext>
            </a:extLst>
          </p:cNvPr>
          <p:cNvSpPr>
            <a:spLocks noGrp="1"/>
          </p:cNvSpPr>
          <p:nvPr>
            <p:ph type="sldNum" sz="quarter" idx="12"/>
          </p:nvPr>
        </p:nvSpPr>
        <p:spPr/>
        <p:txBody>
          <a:bodyPr/>
          <a:lstStyle/>
          <a:p>
            <a:fld id="{C471D98E-6F74-4388-8F7C-DB26684237DA}" type="slidenum">
              <a:rPr lang="en-US" altLang="en-US" smtClean="0"/>
              <a:pPr/>
              <a:t>34</a:t>
            </a:fld>
            <a:endParaRPr lang="en-US" altLang="en-US" dirty="0"/>
          </a:p>
        </p:txBody>
      </p:sp>
    </p:spTree>
    <p:extLst>
      <p:ext uri="{BB962C8B-B14F-4D97-AF65-F5344CB8AC3E}">
        <p14:creationId xmlns:p14="http://schemas.microsoft.com/office/powerpoint/2010/main" val="3612642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CF3B-EB6E-94DA-378A-F4869B4DEC3A}"/>
              </a:ext>
            </a:extLst>
          </p:cNvPr>
          <p:cNvSpPr>
            <a:spLocks noGrp="1"/>
          </p:cNvSpPr>
          <p:nvPr>
            <p:ph type="title"/>
          </p:nvPr>
        </p:nvSpPr>
        <p:spPr/>
        <p:txBody>
          <a:bodyPr>
            <a:normAutofit/>
          </a:bodyPr>
          <a:lstStyle/>
          <a:p>
            <a:r>
              <a:rPr lang="en-US" b="1" dirty="0"/>
              <a:t>Healthy Incentives Pilot:</a:t>
            </a:r>
            <a:r>
              <a:rPr lang="en-US" dirty="0"/>
              <a:t> Policy Implications</a:t>
            </a:r>
          </a:p>
        </p:txBody>
      </p:sp>
      <p:sp>
        <p:nvSpPr>
          <p:cNvPr id="3" name="Content Placeholder 2">
            <a:extLst>
              <a:ext uri="{FF2B5EF4-FFF2-40B4-BE49-F238E27FC236}">
                <a16:creationId xmlns:a16="http://schemas.microsoft.com/office/drawing/2014/main" id="{2815EDE1-696A-9568-4D3F-C412CCA34C12}"/>
              </a:ext>
            </a:extLst>
          </p:cNvPr>
          <p:cNvSpPr>
            <a:spLocks noGrp="1"/>
          </p:cNvSpPr>
          <p:nvPr>
            <p:ph idx="1"/>
          </p:nvPr>
        </p:nvSpPr>
        <p:spPr/>
        <p:txBody>
          <a:bodyPr/>
          <a:lstStyle/>
          <a:p>
            <a:r>
              <a:rPr lang="en-US" i="1" dirty="0"/>
              <a:t>Outreach &amp; awareness: </a:t>
            </a:r>
            <a:r>
              <a:rPr lang="en-US" dirty="0"/>
              <a:t>possible confusion over fruit juice eligibility</a:t>
            </a:r>
            <a:endParaRPr lang="en-US" i="1" dirty="0"/>
          </a:p>
          <a:p>
            <a:r>
              <a:rPr lang="en-US" i="1" dirty="0"/>
              <a:t>Retailer participation</a:t>
            </a:r>
            <a:r>
              <a:rPr lang="en-US" dirty="0"/>
              <a:t>: requires retailer buy-in &amp; not all participate</a:t>
            </a:r>
          </a:p>
          <a:p>
            <a:r>
              <a:rPr lang="en-US" i="1" dirty="0"/>
              <a:t>Implementation details</a:t>
            </a:r>
            <a:r>
              <a:rPr lang="en-US" dirty="0"/>
              <a:t>: direct rebates to EBT cards vs. “mail-in”</a:t>
            </a:r>
          </a:p>
          <a:p>
            <a:pPr lvl="1"/>
            <a:r>
              <a:rPr lang="en-US" dirty="0"/>
              <a:t>&gt;50% implementation costs</a:t>
            </a:r>
          </a:p>
          <a:p>
            <a:r>
              <a:rPr lang="en-US" i="1" dirty="0"/>
              <a:t>Projected costs for nationwide program</a:t>
            </a:r>
            <a:r>
              <a:rPr lang="en-US" dirty="0"/>
              <a:t>: </a:t>
            </a:r>
          </a:p>
          <a:p>
            <a:pPr lvl="1"/>
            <a:r>
              <a:rPr lang="en-US" b="1" dirty="0"/>
              <a:t>$0.8-$4.5 billion </a:t>
            </a:r>
            <a:r>
              <a:rPr lang="en-US" dirty="0"/>
              <a:t>/ year</a:t>
            </a:r>
            <a:r>
              <a:rPr lang="en-US" b="1" dirty="0"/>
              <a:t> – </a:t>
            </a:r>
            <a:r>
              <a:rPr lang="en-US" dirty="0">
                <a:hlinkClick r:id="rId3"/>
              </a:rPr>
              <a:t>estimated</a:t>
            </a:r>
            <a:r>
              <a:rPr lang="en-US" dirty="0"/>
              <a:t> subsidy costs for nationwide HIP</a:t>
            </a:r>
          </a:p>
          <a:p>
            <a:pPr lvl="1"/>
            <a:r>
              <a:rPr lang="en-US" b="1" dirty="0"/>
              <a:t>$11 billion </a:t>
            </a:r>
            <a:r>
              <a:rPr lang="en-US" dirty="0"/>
              <a:t>/ year – estimated subsidy costs to close income nutrition gap (</a:t>
            </a:r>
            <a:r>
              <a:rPr lang="en-US" dirty="0">
                <a:hlinkClick r:id="rId4"/>
              </a:rPr>
              <a:t>Alcott et al. 2020</a:t>
            </a:r>
            <a:r>
              <a:rPr lang="en-US" dirty="0"/>
              <a:t>)</a:t>
            </a:r>
          </a:p>
          <a:p>
            <a:r>
              <a:rPr lang="en-US" i="1" dirty="0"/>
              <a:t>Current policy environment</a:t>
            </a:r>
            <a:r>
              <a:rPr lang="en-US" dirty="0"/>
              <a:t>: </a:t>
            </a:r>
          </a:p>
          <a:p>
            <a:pPr lvl="1"/>
            <a:r>
              <a:rPr lang="en-US" dirty="0"/>
              <a:t>Limited </a:t>
            </a:r>
            <a:r>
              <a:rPr lang="en-US" dirty="0">
                <a:hlinkClick r:id="rId5"/>
              </a:rPr>
              <a:t>federal</a:t>
            </a:r>
            <a:r>
              <a:rPr lang="en-US" dirty="0"/>
              <a:t> funding; </a:t>
            </a:r>
          </a:p>
          <a:p>
            <a:pPr lvl="1"/>
            <a:r>
              <a:rPr lang="en-US" dirty="0"/>
              <a:t>Largely state funded, subject to budget cuts (e.g. MA);</a:t>
            </a:r>
          </a:p>
          <a:p>
            <a:pPr lvl="1"/>
            <a:r>
              <a:rPr lang="en-US" dirty="0"/>
              <a:t>Some private funding (e.g. farmers markets)</a:t>
            </a: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9416000-739C-0D4F-D3EF-E82BE3A57A21}"/>
              </a:ext>
            </a:extLst>
          </p:cNvPr>
          <p:cNvSpPr>
            <a:spLocks noGrp="1"/>
          </p:cNvSpPr>
          <p:nvPr>
            <p:ph type="sldNum" sz="quarter" idx="12"/>
          </p:nvPr>
        </p:nvSpPr>
        <p:spPr/>
        <p:txBody>
          <a:bodyPr/>
          <a:lstStyle/>
          <a:p>
            <a:fld id="{C471D98E-6F74-4388-8F7C-DB26684237DA}" type="slidenum">
              <a:rPr lang="en-US" altLang="en-US" smtClean="0"/>
              <a:pPr/>
              <a:t>35</a:t>
            </a:fld>
            <a:endParaRPr lang="en-US" altLang="en-US" dirty="0"/>
          </a:p>
        </p:txBody>
      </p:sp>
    </p:spTree>
    <p:extLst>
      <p:ext uri="{BB962C8B-B14F-4D97-AF65-F5344CB8AC3E}">
        <p14:creationId xmlns:p14="http://schemas.microsoft.com/office/powerpoint/2010/main" val="2936770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C34F-DB26-3995-7AF5-54A4D0050CA5}"/>
              </a:ext>
            </a:extLst>
          </p:cNvPr>
          <p:cNvSpPr>
            <a:spLocks noGrp="1"/>
          </p:cNvSpPr>
          <p:nvPr>
            <p:ph type="title"/>
          </p:nvPr>
        </p:nvSpPr>
        <p:spPr/>
        <p:txBody>
          <a:bodyPr/>
          <a:lstStyle/>
          <a:p>
            <a:r>
              <a:rPr lang="en-US" dirty="0"/>
              <a:t>Evidence on school meal programs</a:t>
            </a:r>
          </a:p>
        </p:txBody>
      </p:sp>
      <p:sp>
        <p:nvSpPr>
          <p:cNvPr id="3" name="Text Placeholder 2">
            <a:extLst>
              <a:ext uri="{FF2B5EF4-FFF2-40B4-BE49-F238E27FC236}">
                <a16:creationId xmlns:a16="http://schemas.microsoft.com/office/drawing/2014/main" id="{B5175117-007D-5DB8-A908-D39E3C3CE2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425607-197F-63D2-6C6A-936EF597B38C}"/>
              </a:ext>
            </a:extLst>
          </p:cNvPr>
          <p:cNvSpPr>
            <a:spLocks noGrp="1"/>
          </p:cNvSpPr>
          <p:nvPr>
            <p:ph type="sldNum" sz="quarter" idx="12"/>
          </p:nvPr>
        </p:nvSpPr>
        <p:spPr/>
        <p:txBody>
          <a:bodyPr/>
          <a:lstStyle/>
          <a:p>
            <a:fld id="{C5FB93B2-5AD2-4554-8F87-9B2B03D56D94}" type="slidenum">
              <a:rPr lang="en-US" altLang="en-US" smtClean="0"/>
              <a:pPr/>
              <a:t>36</a:t>
            </a:fld>
            <a:endParaRPr lang="en-US" altLang="en-US"/>
          </a:p>
        </p:txBody>
      </p:sp>
    </p:spTree>
    <p:extLst>
      <p:ext uri="{BB962C8B-B14F-4D97-AF65-F5344CB8AC3E}">
        <p14:creationId xmlns:p14="http://schemas.microsoft.com/office/powerpoint/2010/main" val="1332737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F551-A97F-455D-8973-AFCF737DC02E}"/>
              </a:ext>
            </a:extLst>
          </p:cNvPr>
          <p:cNvSpPr>
            <a:spLocks noGrp="1"/>
          </p:cNvSpPr>
          <p:nvPr>
            <p:ph type="title"/>
          </p:nvPr>
        </p:nvSpPr>
        <p:spPr>
          <a:xfrm>
            <a:off x="152400" y="152400"/>
            <a:ext cx="8839200" cy="715962"/>
          </a:xfrm>
        </p:spPr>
        <p:txBody>
          <a:bodyPr>
            <a:noAutofit/>
          </a:bodyPr>
          <a:lstStyle/>
          <a:p>
            <a:r>
              <a:rPr lang="en-US" dirty="0"/>
              <a:t>Policy Context of School Meal Programs</a:t>
            </a:r>
          </a:p>
        </p:txBody>
      </p:sp>
      <p:sp>
        <p:nvSpPr>
          <p:cNvPr id="11" name="Content Placeholder 10">
            <a:extLst>
              <a:ext uri="{FF2B5EF4-FFF2-40B4-BE49-F238E27FC236}">
                <a16:creationId xmlns:a16="http://schemas.microsoft.com/office/drawing/2014/main" id="{F5162F98-3531-52E0-BAFA-B5A626F29CDA}"/>
              </a:ext>
            </a:extLst>
          </p:cNvPr>
          <p:cNvSpPr>
            <a:spLocks noGrp="1"/>
          </p:cNvSpPr>
          <p:nvPr>
            <p:ph idx="1"/>
          </p:nvPr>
        </p:nvSpPr>
        <p:spPr>
          <a:xfrm>
            <a:off x="457200" y="990600"/>
            <a:ext cx="8534400" cy="5502275"/>
          </a:xfrm>
        </p:spPr>
        <p:txBody>
          <a:bodyPr/>
          <a:lstStyle/>
          <a:p>
            <a:pPr marL="0" indent="0">
              <a:buNone/>
            </a:pPr>
            <a:r>
              <a:rPr lang="en-US" sz="2000" b="1" dirty="0"/>
              <a:t>National School Lunch (NSLP) </a:t>
            </a:r>
            <a:r>
              <a:rPr lang="en-US" sz="2000" dirty="0"/>
              <a:t>and </a:t>
            </a:r>
            <a:r>
              <a:rPr lang="en-US" sz="2000" b="1" dirty="0"/>
              <a:t>School Breakfast (SBP)</a:t>
            </a:r>
            <a:r>
              <a:rPr lang="en-US" sz="2000" dirty="0"/>
              <a:t> </a:t>
            </a:r>
            <a:r>
              <a:rPr lang="en-US" sz="2000" b="1" dirty="0"/>
              <a:t>programs</a:t>
            </a:r>
          </a:p>
          <a:p>
            <a:pPr marL="857250" lvl="1" indent="-457200">
              <a:spcAft>
                <a:spcPts val="1800"/>
              </a:spcAft>
            </a:pPr>
            <a:r>
              <a:rPr lang="en-US" dirty="0"/>
              <a:t>Provides </a:t>
            </a:r>
            <a:r>
              <a:rPr lang="en-US" b="1" dirty="0"/>
              <a:t>free, reduced-price, and paid meals </a:t>
            </a:r>
            <a:r>
              <a:rPr lang="en-US" dirty="0"/>
              <a:t>at school</a:t>
            </a:r>
          </a:p>
          <a:p>
            <a:pPr marL="857250" lvl="1" indent="-457200">
              <a:spcAft>
                <a:spcPts val="1800"/>
              </a:spcAft>
            </a:pPr>
            <a:r>
              <a:rPr lang="en-US" dirty="0"/>
              <a:t>USDA </a:t>
            </a:r>
            <a:r>
              <a:rPr lang="en-US" dirty="0">
                <a:hlinkClick r:id="rId2"/>
              </a:rPr>
              <a:t>reimburses</a:t>
            </a:r>
            <a:r>
              <a:rPr lang="en-US" dirty="0"/>
              <a:t> schools for each meal served to cover food, staff, overhead costs, etc.</a:t>
            </a:r>
          </a:p>
          <a:p>
            <a:pPr marL="857250" lvl="1" indent="-457200">
              <a:spcAft>
                <a:spcPts val="1800"/>
              </a:spcAft>
            </a:pPr>
            <a:r>
              <a:rPr lang="en-US" dirty="0"/>
              <a:t>All meals must meet federal nutrition standards, based on dietary guidelines</a:t>
            </a:r>
          </a:p>
          <a:p>
            <a:pPr lvl="1"/>
            <a:endParaRPr lang="en-US" sz="1400" b="1" dirty="0">
              <a:solidFill>
                <a:srgbClr val="0060A8"/>
              </a:solidFill>
            </a:endParaRPr>
          </a:p>
          <a:p>
            <a:pPr indent="-285750"/>
            <a:r>
              <a:rPr lang="en-US" sz="1800" b="1" dirty="0"/>
              <a:t>Eligibility &amp; take-up</a:t>
            </a:r>
          </a:p>
          <a:p>
            <a:pPr lvl="1"/>
            <a:r>
              <a:rPr lang="en-US" i="1" dirty="0"/>
              <a:t>Free</a:t>
            </a:r>
            <a:r>
              <a:rPr lang="en-US" dirty="0"/>
              <a:t>: Households income </a:t>
            </a:r>
            <a:r>
              <a:rPr lang="en-US" b="1" dirty="0"/>
              <a:t>&lt; 130% FPL </a:t>
            </a:r>
            <a:r>
              <a:rPr lang="en-US" dirty="0"/>
              <a:t>or receiving SNAP, TANF, FDPIR, Head Start</a:t>
            </a:r>
          </a:p>
          <a:p>
            <a:pPr lvl="1"/>
            <a:r>
              <a:rPr lang="en-US" i="1" dirty="0"/>
              <a:t>Reduced</a:t>
            </a:r>
            <a:r>
              <a:rPr lang="en-US" dirty="0"/>
              <a:t>: Households incomes between </a:t>
            </a:r>
            <a:r>
              <a:rPr lang="en-US" b="1" dirty="0"/>
              <a:t>130% - 185% FPL </a:t>
            </a:r>
          </a:p>
          <a:p>
            <a:pPr lvl="2"/>
            <a:r>
              <a:rPr lang="en-US" dirty="0"/>
              <a:t>For a family of 4, 130% FPL = $40,560 and $185% FPL = $57,720 as of Jul 2024</a:t>
            </a:r>
          </a:p>
          <a:p>
            <a:pPr lvl="1"/>
            <a:r>
              <a:rPr lang="en-US" b="1" dirty="0"/>
              <a:t>Incomplete take-up</a:t>
            </a:r>
            <a:r>
              <a:rPr lang="en-US" dirty="0"/>
              <a:t>: est. </a:t>
            </a:r>
            <a:r>
              <a:rPr lang="en-US" b="1" dirty="0"/>
              <a:t>20-55%</a:t>
            </a:r>
            <a:r>
              <a:rPr lang="en-US" dirty="0"/>
              <a:t> of students eligible for free lunch do not participate</a:t>
            </a:r>
          </a:p>
          <a:p>
            <a:pPr lvl="2"/>
            <a:r>
              <a:rPr lang="en-US" dirty="0"/>
              <a:t>Role of </a:t>
            </a:r>
            <a:r>
              <a:rPr lang="en-US" b="1" dirty="0"/>
              <a:t>stigma</a:t>
            </a:r>
            <a:r>
              <a:rPr lang="en-US" dirty="0"/>
              <a:t> &amp; </a:t>
            </a:r>
            <a:r>
              <a:rPr lang="en-US" b="1" dirty="0"/>
              <a:t>application costs</a:t>
            </a:r>
          </a:p>
          <a:p>
            <a:pPr marL="457200" lvl="1" indent="0">
              <a:buNone/>
            </a:pPr>
            <a:endParaRPr lang="en-US" sz="800" dirty="0"/>
          </a:p>
          <a:p>
            <a:pPr marL="742950" lvl="1"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12E2025-C92C-4766-91EF-A928EE32EF61}"/>
              </a:ext>
            </a:extLst>
          </p:cNvPr>
          <p:cNvSpPr>
            <a:spLocks noGrp="1"/>
          </p:cNvSpPr>
          <p:nvPr>
            <p:ph type="sldNum" sz="quarter" idx="12"/>
          </p:nvPr>
        </p:nvSpPr>
        <p:spPr/>
        <p:txBody>
          <a:bodyPr/>
          <a:lstStyle/>
          <a:p>
            <a:fld id="{C471D98E-6F74-4388-8F7C-DB26684237DA}" type="slidenum">
              <a:rPr lang="en-US" altLang="en-US" smtClean="0"/>
              <a:pPr/>
              <a:t>37</a:t>
            </a:fld>
            <a:endParaRPr lang="en-US" altLang="en-US" dirty="0"/>
          </a:p>
        </p:txBody>
      </p:sp>
    </p:spTree>
    <p:extLst>
      <p:ext uri="{BB962C8B-B14F-4D97-AF65-F5344CB8AC3E}">
        <p14:creationId xmlns:p14="http://schemas.microsoft.com/office/powerpoint/2010/main" val="897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EDF10-59C2-38E3-72B7-FEC880D88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F6B219-34B8-BDC5-F922-B8F7D0EEFF92}"/>
              </a:ext>
            </a:extLst>
          </p:cNvPr>
          <p:cNvSpPr>
            <a:spLocks noGrp="1"/>
          </p:cNvSpPr>
          <p:nvPr>
            <p:ph type="title"/>
          </p:nvPr>
        </p:nvSpPr>
        <p:spPr/>
        <p:txBody>
          <a:bodyPr>
            <a:normAutofit/>
          </a:bodyPr>
          <a:lstStyle/>
          <a:p>
            <a:r>
              <a:rPr lang="en-US" dirty="0"/>
              <a:t>Community Eligibility Provision (CEP)</a:t>
            </a:r>
          </a:p>
        </p:txBody>
      </p:sp>
      <p:sp>
        <p:nvSpPr>
          <p:cNvPr id="3" name="Content Placeholder 2">
            <a:extLst>
              <a:ext uri="{FF2B5EF4-FFF2-40B4-BE49-F238E27FC236}">
                <a16:creationId xmlns:a16="http://schemas.microsoft.com/office/drawing/2014/main" id="{DD0533C7-4F3D-9311-A88B-A83B3AB4556F}"/>
              </a:ext>
            </a:extLst>
          </p:cNvPr>
          <p:cNvSpPr>
            <a:spLocks noGrp="1"/>
          </p:cNvSpPr>
          <p:nvPr>
            <p:ph idx="1"/>
          </p:nvPr>
        </p:nvSpPr>
        <p:spPr/>
        <p:txBody>
          <a:bodyPr/>
          <a:lstStyle/>
          <a:p>
            <a:pPr marL="285750"/>
            <a:r>
              <a:rPr lang="en-US" sz="2000" dirty="0"/>
              <a:t>CEP allows schools above a certain poverty threshold to expand eligibility for free meals to</a:t>
            </a:r>
            <a:r>
              <a:rPr lang="en-US" sz="2000" b="1" dirty="0"/>
              <a:t> all students</a:t>
            </a:r>
            <a:r>
              <a:rPr lang="en-US" sz="2000" dirty="0"/>
              <a:t>, regardless of family income</a:t>
            </a:r>
          </a:p>
          <a:p>
            <a:pPr marL="685800" lvl="1"/>
            <a:r>
              <a:rPr lang="en-US" sz="2000" b="1" dirty="0">
                <a:latin typeface="+mn-lt"/>
              </a:rPr>
              <a:t>Eliminates student </a:t>
            </a:r>
            <a:r>
              <a:rPr lang="en-US" sz="2000" b="1" dirty="0"/>
              <a:t>applications </a:t>
            </a:r>
            <a:r>
              <a:rPr lang="en-US" sz="2000" dirty="0"/>
              <a:t>for free/reduced-price meals</a:t>
            </a:r>
            <a:endParaRPr lang="en-US" sz="2000" dirty="0">
              <a:latin typeface="+mn-lt"/>
            </a:endParaRPr>
          </a:p>
          <a:p>
            <a:pPr marL="742950" lvl="1" indent="-285750">
              <a:buFont typeface="Arial" panose="020B0604020202020204" pitchFamily="34" charset="0"/>
              <a:buChar char="•"/>
            </a:pPr>
            <a:endParaRPr lang="en-US" sz="2000" dirty="0">
              <a:latin typeface="+mn-lt"/>
            </a:endParaRPr>
          </a:p>
          <a:p>
            <a:pPr indent="-285750"/>
            <a:r>
              <a:rPr lang="en-US" sz="2000" i="1" dirty="0">
                <a:latin typeface="+mn-lt"/>
              </a:rPr>
              <a:t>School-level eligibility</a:t>
            </a:r>
            <a:r>
              <a:rPr lang="en-US" sz="2000" dirty="0">
                <a:latin typeface="+mn-lt"/>
              </a:rPr>
              <a:t>: Schools where </a:t>
            </a:r>
            <a:r>
              <a:rPr lang="en-US" sz="2000" b="1" dirty="0">
                <a:latin typeface="+mn-lt"/>
              </a:rPr>
              <a:t>at least 40%</a:t>
            </a:r>
            <a:r>
              <a:rPr lang="en-US" sz="2000" dirty="0">
                <a:latin typeface="+mn-lt"/>
              </a:rPr>
              <a:t> of students are eligible for free meals </a:t>
            </a:r>
          </a:p>
          <a:p>
            <a:pPr lvl="2" indent="-285750"/>
            <a:endParaRPr lang="en-US" sz="1800" dirty="0">
              <a:latin typeface="+mn-lt"/>
            </a:endParaRPr>
          </a:p>
          <a:p>
            <a:pPr lvl="1"/>
            <a:r>
              <a:rPr lang="en-US" dirty="0">
                <a:latin typeface="+mn-lt"/>
              </a:rPr>
              <a:t>Student eligibility determined using administrative data on participation in means-tested programs (e.g. SNAP, sometimes Medicaid, etc.)</a:t>
            </a:r>
          </a:p>
          <a:p>
            <a:pPr lvl="2" indent="-285750"/>
            <a:endParaRPr lang="en-US" sz="1800" dirty="0"/>
          </a:p>
          <a:p>
            <a:pPr lvl="1"/>
            <a:r>
              <a:rPr lang="en-US" b="1" dirty="0"/>
              <a:t>65% </a:t>
            </a:r>
            <a:r>
              <a:rPr lang="en-US" dirty="0"/>
              <a:t>of eligible schools participated in 2019</a:t>
            </a:r>
          </a:p>
          <a:p>
            <a:pPr lvl="1"/>
            <a:endParaRPr lang="en-US" dirty="0"/>
          </a:p>
          <a:p>
            <a:pPr lvl="1"/>
            <a:r>
              <a:rPr lang="en-US" dirty="0"/>
              <a:t>Threshold decreased in 2023: </a:t>
            </a:r>
            <a:r>
              <a:rPr lang="en-US" dirty="0">
                <a:latin typeface="+mn-lt"/>
              </a:rPr>
              <a:t>40% </a:t>
            </a:r>
            <a:r>
              <a:rPr lang="en-US" dirty="0">
                <a:latin typeface="+mn-lt"/>
                <a:sym typeface="Wingdings" pitchFamily="2" charset="2"/>
              </a:rPr>
              <a:t> 25% </a:t>
            </a:r>
          </a:p>
          <a:p>
            <a:pPr lvl="1"/>
            <a:endParaRPr lang="en-US" b="1" dirty="0"/>
          </a:p>
          <a:p>
            <a:pPr lvl="2" indent="-285750"/>
            <a:endParaRPr lang="en-US" sz="1800" dirty="0">
              <a:latin typeface="+mn-lt"/>
              <a:sym typeface="Wingdings" pitchFamily="2" charset="2"/>
            </a:endParaRPr>
          </a:p>
        </p:txBody>
      </p:sp>
      <p:sp>
        <p:nvSpPr>
          <p:cNvPr id="4" name="Slide Number Placeholder 3">
            <a:extLst>
              <a:ext uri="{FF2B5EF4-FFF2-40B4-BE49-F238E27FC236}">
                <a16:creationId xmlns:a16="http://schemas.microsoft.com/office/drawing/2014/main" id="{04ECCDB1-BE14-3418-C068-4DA5F1CEF6ED}"/>
              </a:ext>
            </a:extLst>
          </p:cNvPr>
          <p:cNvSpPr>
            <a:spLocks noGrp="1"/>
          </p:cNvSpPr>
          <p:nvPr>
            <p:ph type="sldNum" sz="quarter" idx="12"/>
          </p:nvPr>
        </p:nvSpPr>
        <p:spPr/>
        <p:txBody>
          <a:bodyPr/>
          <a:lstStyle/>
          <a:p>
            <a:fld id="{C471D98E-6F74-4388-8F7C-DB26684237DA}" type="slidenum">
              <a:rPr lang="en-US" altLang="en-US" smtClean="0"/>
              <a:pPr/>
              <a:t>38</a:t>
            </a:fld>
            <a:endParaRPr lang="en-US" altLang="en-US" dirty="0"/>
          </a:p>
        </p:txBody>
      </p:sp>
    </p:spTree>
    <p:extLst>
      <p:ext uri="{BB962C8B-B14F-4D97-AF65-F5344CB8AC3E}">
        <p14:creationId xmlns:p14="http://schemas.microsoft.com/office/powerpoint/2010/main" val="2988998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5FF4F-5DDB-2B4A-CC74-04B3E767A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750C2-3C0F-E53B-11E0-692C3BD682C6}"/>
              </a:ext>
            </a:extLst>
          </p:cNvPr>
          <p:cNvSpPr>
            <a:spLocks noGrp="1"/>
          </p:cNvSpPr>
          <p:nvPr>
            <p:ph type="title"/>
          </p:nvPr>
        </p:nvSpPr>
        <p:spPr/>
        <p:txBody>
          <a:bodyPr>
            <a:normAutofit/>
          </a:bodyPr>
          <a:lstStyle/>
          <a:p>
            <a:r>
              <a:rPr lang="en-US" dirty="0"/>
              <a:t>Debates on Universal Free School Meal Policies</a:t>
            </a:r>
          </a:p>
        </p:txBody>
      </p:sp>
      <p:sp>
        <p:nvSpPr>
          <p:cNvPr id="4" name="Slide Number Placeholder 3">
            <a:extLst>
              <a:ext uri="{FF2B5EF4-FFF2-40B4-BE49-F238E27FC236}">
                <a16:creationId xmlns:a16="http://schemas.microsoft.com/office/drawing/2014/main" id="{37E8E46C-FA0C-44F3-C42C-6BFCCB1BCE41}"/>
              </a:ext>
            </a:extLst>
          </p:cNvPr>
          <p:cNvSpPr>
            <a:spLocks noGrp="1"/>
          </p:cNvSpPr>
          <p:nvPr>
            <p:ph type="sldNum" sz="quarter" idx="12"/>
          </p:nvPr>
        </p:nvSpPr>
        <p:spPr/>
        <p:txBody>
          <a:bodyPr/>
          <a:lstStyle/>
          <a:p>
            <a:fld id="{C471D98E-6F74-4388-8F7C-DB26684237DA}" type="slidenum">
              <a:rPr lang="en-US" altLang="en-US" smtClean="0"/>
              <a:pPr/>
              <a:t>39</a:t>
            </a:fld>
            <a:endParaRPr lang="en-US" altLang="en-US" dirty="0"/>
          </a:p>
        </p:txBody>
      </p:sp>
      <p:pic>
        <p:nvPicPr>
          <p:cNvPr id="6" name="Picture 5" descr="A hand holding a box of food&#10;&#10;Description automatically generated">
            <a:extLst>
              <a:ext uri="{FF2B5EF4-FFF2-40B4-BE49-F238E27FC236}">
                <a16:creationId xmlns:a16="http://schemas.microsoft.com/office/drawing/2014/main" id="{9597A3A1-13FD-F823-374A-C42BDC54CB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145" y="1291360"/>
            <a:ext cx="3698853" cy="3032926"/>
          </a:xfrm>
          <a:prstGeom prst="rect">
            <a:avLst/>
          </a:prstGeom>
          <a:ln w="9525">
            <a:solidFill>
              <a:schemeClr val="tx1"/>
            </a:solidFill>
          </a:ln>
        </p:spPr>
      </p:pic>
      <p:pic>
        <p:nvPicPr>
          <p:cNvPr id="10" name="Picture 9">
            <a:extLst>
              <a:ext uri="{FF2B5EF4-FFF2-40B4-BE49-F238E27FC236}">
                <a16:creationId xmlns:a16="http://schemas.microsoft.com/office/drawing/2014/main" id="{33134523-8746-97E9-0C44-C16572CE0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508" y="1291360"/>
            <a:ext cx="4219492" cy="853477"/>
          </a:xfrm>
          <a:prstGeom prst="rect">
            <a:avLst/>
          </a:prstGeom>
          <a:ln>
            <a:solidFill>
              <a:schemeClr val="tx1"/>
            </a:solidFill>
          </a:ln>
        </p:spPr>
      </p:pic>
      <p:pic>
        <p:nvPicPr>
          <p:cNvPr id="14" name="Picture 13" descr="A screenshot of a website&#10;&#10;Description automatically generated">
            <a:extLst>
              <a:ext uri="{FF2B5EF4-FFF2-40B4-BE49-F238E27FC236}">
                <a16:creationId xmlns:a16="http://schemas.microsoft.com/office/drawing/2014/main" id="{ADD97C08-84C1-C646-A533-331BA4E55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46" y="4515240"/>
            <a:ext cx="3698852" cy="2023672"/>
          </a:xfrm>
          <a:prstGeom prst="rect">
            <a:avLst/>
          </a:prstGeom>
          <a:ln>
            <a:solidFill>
              <a:schemeClr val="tx1"/>
            </a:solidFill>
          </a:ln>
        </p:spPr>
      </p:pic>
      <p:pic>
        <p:nvPicPr>
          <p:cNvPr id="18" name="Picture 17" descr="A group of children at a table with food&#10;&#10;Description automatically generated">
            <a:extLst>
              <a:ext uri="{FF2B5EF4-FFF2-40B4-BE49-F238E27FC236}">
                <a16:creationId xmlns:a16="http://schemas.microsoft.com/office/drawing/2014/main" id="{3D81C3FD-0C88-2736-A15E-4098A696BF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8809" y="2433830"/>
            <a:ext cx="4214191" cy="4105082"/>
          </a:xfrm>
          <a:prstGeom prst="rect">
            <a:avLst/>
          </a:prstGeom>
          <a:ln>
            <a:solidFill>
              <a:schemeClr val="tx1"/>
            </a:solidFill>
          </a:ln>
        </p:spPr>
      </p:pic>
    </p:spTree>
    <p:extLst>
      <p:ext uri="{BB962C8B-B14F-4D97-AF65-F5344CB8AC3E}">
        <p14:creationId xmlns:p14="http://schemas.microsoft.com/office/powerpoint/2010/main" val="3915938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DD10-99D5-4A53-BEA2-D63D44496733}"/>
              </a:ext>
            </a:extLst>
          </p:cNvPr>
          <p:cNvSpPr>
            <a:spLocks noGrp="1"/>
          </p:cNvSpPr>
          <p:nvPr>
            <p:ph type="title"/>
          </p:nvPr>
        </p:nvSpPr>
        <p:spPr/>
        <p:txBody>
          <a:bodyPr/>
          <a:lstStyle/>
          <a:p>
            <a:r>
              <a:rPr lang="en-US" b="1" dirty="0">
                <a:solidFill>
                  <a:schemeClr val="tx2"/>
                </a:solidFill>
              </a:rPr>
              <a:t>Outline</a:t>
            </a:r>
          </a:p>
        </p:txBody>
      </p:sp>
      <p:sp>
        <p:nvSpPr>
          <p:cNvPr id="3" name="Content Placeholder 2">
            <a:extLst>
              <a:ext uri="{FF2B5EF4-FFF2-40B4-BE49-F238E27FC236}">
                <a16:creationId xmlns:a16="http://schemas.microsoft.com/office/drawing/2014/main" id="{FF2B98A3-8C1C-4BDC-87CC-E4DCA6A44E8D}"/>
              </a:ext>
            </a:extLst>
          </p:cNvPr>
          <p:cNvSpPr>
            <a:spLocks noGrp="1"/>
          </p:cNvSpPr>
          <p:nvPr>
            <p:ph idx="1"/>
          </p:nvPr>
        </p:nvSpPr>
        <p:spPr>
          <a:xfrm>
            <a:off x="457200" y="1143000"/>
            <a:ext cx="8229600" cy="4983163"/>
          </a:xfrm>
        </p:spPr>
        <p:txBody>
          <a:bodyPr/>
          <a:lstStyle/>
          <a:p>
            <a:pPr marL="457200" indent="-457200">
              <a:buFont typeface="+mj-lt"/>
              <a:buAutoNum type="arabicPeriod"/>
            </a:pPr>
            <a:r>
              <a:rPr lang="en-US" b="1" dirty="0">
                <a:solidFill>
                  <a:schemeClr val="tx2"/>
                </a:solidFill>
              </a:rPr>
              <a:t>Food and Nutrition Policy Overview</a:t>
            </a:r>
          </a:p>
          <a:p>
            <a:pPr marL="857250" lvl="1" indent="-457200"/>
            <a:r>
              <a:rPr lang="en-US" dirty="0"/>
              <a:t>Overview of SNAP, School meals, and other nutrition programs</a:t>
            </a:r>
          </a:p>
          <a:p>
            <a:pPr marL="857250" lvl="1" indent="-457200"/>
            <a:r>
              <a:rPr lang="en-US" u="sng" dirty="0"/>
              <a:t>Key Features</a:t>
            </a:r>
            <a:r>
              <a:rPr lang="en-US" dirty="0"/>
              <a:t>: (1) Federalism, (2) Role of s</a:t>
            </a:r>
            <a:r>
              <a:rPr lang="en-US" sz="1800" dirty="0"/>
              <a:t>ocial and political values </a:t>
            </a:r>
            <a:endParaRPr lang="en-US" dirty="0"/>
          </a:p>
          <a:p>
            <a:pPr marL="857250" lvl="1" indent="-457200">
              <a:buFont typeface="+mj-lt"/>
              <a:buAutoNum type="arabicPeriod"/>
            </a:pPr>
            <a:endParaRPr lang="en-US" dirty="0"/>
          </a:p>
          <a:p>
            <a:pPr marL="457200" indent="-457200">
              <a:buFont typeface="+mj-lt"/>
              <a:buAutoNum type="arabicPeriod"/>
            </a:pPr>
            <a:r>
              <a:rPr lang="en-US" b="1" dirty="0">
                <a:solidFill>
                  <a:schemeClr val="tx2"/>
                </a:solidFill>
              </a:rPr>
              <a:t>Three economic features of SNAP</a:t>
            </a:r>
          </a:p>
          <a:p>
            <a:pPr marL="857250" lvl="1" indent="-457200"/>
            <a:r>
              <a:rPr lang="en-US" dirty="0"/>
              <a:t>Means-tested design (NIT-like)</a:t>
            </a:r>
          </a:p>
          <a:p>
            <a:pPr marL="857250" lvl="1" indent="-457200"/>
            <a:r>
              <a:rPr lang="en-US" dirty="0"/>
              <a:t>Broad eligibility, but with limits and hassles</a:t>
            </a:r>
          </a:p>
          <a:p>
            <a:pPr marL="857250" lvl="1" indent="-457200"/>
            <a:r>
              <a:rPr lang="en-US" dirty="0"/>
              <a:t>In-kind benefits</a:t>
            </a:r>
          </a:p>
          <a:p>
            <a:pPr marL="857250" lvl="1" indent="-457200"/>
            <a:endParaRPr lang="en-US" b="1" dirty="0">
              <a:solidFill>
                <a:schemeClr val="tx2"/>
              </a:solidFill>
            </a:endParaRPr>
          </a:p>
          <a:p>
            <a:pPr marL="457200" indent="-457200">
              <a:buFont typeface="+mj-lt"/>
              <a:buAutoNum type="arabicPeriod"/>
            </a:pPr>
            <a:r>
              <a:rPr lang="en-US" b="1" dirty="0">
                <a:solidFill>
                  <a:schemeClr val="tx2"/>
                </a:solidFill>
              </a:rPr>
              <a:t>New evidence on nutrition programs</a:t>
            </a:r>
            <a:endParaRPr lang="en-US" i="1" dirty="0">
              <a:solidFill>
                <a:schemeClr val="tx2"/>
              </a:solidFill>
              <a:ea typeface="Calibri"/>
              <a:cs typeface="Calibri"/>
            </a:endParaRPr>
          </a:p>
          <a:p>
            <a:pPr marL="857250" lvl="1" indent="-457200"/>
            <a:r>
              <a:rPr lang="en-US" dirty="0"/>
              <a:t>Healthy eating subsidies in SNAP </a:t>
            </a:r>
          </a:p>
          <a:p>
            <a:pPr marL="857250" lvl="1" indent="-457200"/>
            <a:r>
              <a:rPr lang="en-US" dirty="0"/>
              <a:t>Broader eligibility for school meals</a:t>
            </a:r>
          </a:p>
        </p:txBody>
      </p:sp>
      <p:sp>
        <p:nvSpPr>
          <p:cNvPr id="4" name="Slide Number Placeholder 3">
            <a:extLst>
              <a:ext uri="{FF2B5EF4-FFF2-40B4-BE49-F238E27FC236}">
                <a16:creationId xmlns:a16="http://schemas.microsoft.com/office/drawing/2014/main" id="{BCB4D066-51A7-41F4-A531-89BD13BC7734}"/>
              </a:ext>
            </a:extLst>
          </p:cNvPr>
          <p:cNvSpPr>
            <a:spLocks noGrp="1"/>
          </p:cNvSpPr>
          <p:nvPr>
            <p:ph type="sldNum" sz="quarter" idx="12"/>
          </p:nvPr>
        </p:nvSpPr>
        <p:spPr/>
        <p:txBody>
          <a:bodyPr/>
          <a:lstStyle/>
          <a:p>
            <a:fld id="{C471D98E-6F74-4388-8F7C-DB26684237DA}" type="slidenum">
              <a:rPr lang="en-US" altLang="en-US" smtClean="0"/>
              <a:pPr/>
              <a:t>4</a:t>
            </a:fld>
            <a:endParaRPr lang="en-US" altLang="en-US" dirty="0"/>
          </a:p>
        </p:txBody>
      </p:sp>
    </p:spTree>
    <p:extLst>
      <p:ext uri="{BB962C8B-B14F-4D97-AF65-F5344CB8AC3E}">
        <p14:creationId xmlns:p14="http://schemas.microsoft.com/office/powerpoint/2010/main" val="2801484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98AB-F841-4F67-BC85-231178152A89}"/>
              </a:ext>
            </a:extLst>
          </p:cNvPr>
          <p:cNvSpPr>
            <a:spLocks noGrp="1"/>
          </p:cNvSpPr>
          <p:nvPr>
            <p:ph type="title"/>
          </p:nvPr>
        </p:nvSpPr>
        <p:spPr/>
        <p:txBody>
          <a:bodyPr/>
          <a:lstStyle/>
          <a:p>
            <a:r>
              <a:rPr lang="en-US" dirty="0"/>
              <a:t>Some Evidence: Marcus and </a:t>
            </a:r>
            <a:r>
              <a:rPr lang="en-US" dirty="0" err="1"/>
              <a:t>Yewell</a:t>
            </a:r>
            <a:r>
              <a:rPr lang="en-US" dirty="0"/>
              <a:t> (2022)</a:t>
            </a:r>
          </a:p>
        </p:txBody>
      </p:sp>
      <p:sp>
        <p:nvSpPr>
          <p:cNvPr id="4" name="Slide Number Placeholder 3">
            <a:extLst>
              <a:ext uri="{FF2B5EF4-FFF2-40B4-BE49-F238E27FC236}">
                <a16:creationId xmlns:a16="http://schemas.microsoft.com/office/drawing/2014/main" id="{3C5B20E7-760F-485B-B236-29BE48497AC5}"/>
              </a:ext>
            </a:extLst>
          </p:cNvPr>
          <p:cNvSpPr>
            <a:spLocks noGrp="1"/>
          </p:cNvSpPr>
          <p:nvPr>
            <p:ph type="sldNum" sz="quarter" idx="12"/>
          </p:nvPr>
        </p:nvSpPr>
        <p:spPr/>
        <p:txBody>
          <a:bodyPr/>
          <a:lstStyle/>
          <a:p>
            <a:fld id="{C471D98E-6F74-4388-8F7C-DB26684237DA}" type="slidenum">
              <a:rPr lang="en-US" altLang="en-US" smtClean="0"/>
              <a:pPr/>
              <a:t>40</a:t>
            </a:fld>
            <a:endParaRPr lang="en-US" altLang="en-US" dirty="0"/>
          </a:p>
        </p:txBody>
      </p:sp>
      <p:pic>
        <p:nvPicPr>
          <p:cNvPr id="6" name="Picture 5" descr="A close-up of a document&#10;&#10;Description automatically generated">
            <a:extLst>
              <a:ext uri="{FF2B5EF4-FFF2-40B4-BE49-F238E27FC236}">
                <a16:creationId xmlns:a16="http://schemas.microsoft.com/office/drawing/2014/main" id="{A2E0734C-FA54-7576-3E5E-FD15CA7A0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43819"/>
            <a:ext cx="7772400" cy="5059312"/>
          </a:xfrm>
          <a:prstGeom prst="rect">
            <a:avLst/>
          </a:prstGeom>
        </p:spPr>
      </p:pic>
      <p:sp>
        <p:nvSpPr>
          <p:cNvPr id="7" name="TextBox 6">
            <a:extLst>
              <a:ext uri="{FF2B5EF4-FFF2-40B4-BE49-F238E27FC236}">
                <a16:creationId xmlns:a16="http://schemas.microsoft.com/office/drawing/2014/main" id="{DAEB4206-9B50-546B-7715-E15138B1220D}"/>
              </a:ext>
            </a:extLst>
          </p:cNvPr>
          <p:cNvSpPr txBox="1"/>
          <p:nvPr/>
        </p:nvSpPr>
        <p:spPr>
          <a:xfrm>
            <a:off x="152400" y="6345862"/>
            <a:ext cx="1218603" cy="307777"/>
          </a:xfrm>
          <a:prstGeom prst="rect">
            <a:avLst/>
          </a:prstGeom>
          <a:noFill/>
        </p:spPr>
        <p:txBody>
          <a:bodyPr wrap="none" rtlCol="0">
            <a:spAutoFit/>
          </a:bodyPr>
          <a:lstStyle/>
          <a:p>
            <a:r>
              <a:rPr lang="en-US" sz="1400" dirty="0">
                <a:hlinkClick r:id="rId3"/>
              </a:rPr>
              <a:t>Link to paper</a:t>
            </a:r>
            <a:endParaRPr lang="en-US" sz="1400" dirty="0"/>
          </a:p>
        </p:txBody>
      </p:sp>
    </p:spTree>
    <p:extLst>
      <p:ext uri="{BB962C8B-B14F-4D97-AF65-F5344CB8AC3E}">
        <p14:creationId xmlns:p14="http://schemas.microsoft.com/office/powerpoint/2010/main" val="1440816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4D12-DC0A-ECEC-3B99-2D2F4E48E47A}"/>
              </a:ext>
            </a:extLst>
          </p:cNvPr>
          <p:cNvSpPr>
            <a:spLocks noGrp="1"/>
          </p:cNvSpPr>
          <p:nvPr>
            <p:ph type="title"/>
          </p:nvPr>
        </p:nvSpPr>
        <p:spPr/>
        <p:txBody>
          <a:bodyPr/>
          <a:lstStyle/>
          <a:p>
            <a:r>
              <a:rPr lang="en-US" dirty="0"/>
              <a:t>Empirical strategy, outcomes, and data</a:t>
            </a:r>
          </a:p>
        </p:txBody>
      </p:sp>
      <p:sp>
        <p:nvSpPr>
          <p:cNvPr id="3" name="Content Placeholder 2">
            <a:extLst>
              <a:ext uri="{FF2B5EF4-FFF2-40B4-BE49-F238E27FC236}">
                <a16:creationId xmlns:a16="http://schemas.microsoft.com/office/drawing/2014/main" id="{CFFB3693-7F88-6A23-F5E1-253744755CBA}"/>
              </a:ext>
            </a:extLst>
          </p:cNvPr>
          <p:cNvSpPr>
            <a:spLocks noGrp="1"/>
          </p:cNvSpPr>
          <p:nvPr>
            <p:ph idx="1"/>
          </p:nvPr>
        </p:nvSpPr>
        <p:spPr/>
        <p:txBody>
          <a:bodyPr/>
          <a:lstStyle/>
          <a:p>
            <a:r>
              <a:rPr lang="en-US" dirty="0"/>
              <a:t>Triple difference-in-differences empirical strategy</a:t>
            </a:r>
          </a:p>
          <a:p>
            <a:pPr lvl="1"/>
            <a:r>
              <a:rPr lang="en-US" dirty="0"/>
              <a:t>Variation in exposure to CEP-adopting schools across zip codes</a:t>
            </a:r>
          </a:p>
          <a:p>
            <a:pPr lvl="1"/>
            <a:r>
              <a:rPr lang="en-US" dirty="0"/>
              <a:t>Adoption of CEP over time</a:t>
            </a:r>
          </a:p>
          <a:p>
            <a:pPr lvl="1"/>
            <a:r>
              <a:rPr lang="en-US" dirty="0"/>
              <a:t>Comparing households with and without school-age children </a:t>
            </a:r>
          </a:p>
          <a:p>
            <a:pPr lvl="1"/>
            <a:endParaRPr lang="en-US" dirty="0"/>
          </a:p>
          <a:p>
            <a:pPr>
              <a:spcAft>
                <a:spcPts val="600"/>
              </a:spcAft>
            </a:pPr>
            <a:r>
              <a:rPr lang="en-US" dirty="0"/>
              <a:t>Study effects on:</a:t>
            </a:r>
          </a:p>
          <a:p>
            <a:pPr lvl="1"/>
            <a:r>
              <a:rPr lang="en-US" b="1" dirty="0"/>
              <a:t>Household grocery spending </a:t>
            </a:r>
            <a:r>
              <a:rPr lang="en-US" dirty="0"/>
              <a:t>&amp;</a:t>
            </a:r>
            <a:r>
              <a:rPr lang="en-US" b="1" dirty="0"/>
              <a:t> dietary quality </a:t>
            </a:r>
            <a:r>
              <a:rPr lang="en-US" dirty="0"/>
              <a:t>of food purchased</a:t>
            </a:r>
          </a:p>
          <a:p>
            <a:pPr lvl="2"/>
            <a:r>
              <a:rPr lang="en-US" dirty="0"/>
              <a:t>Using Nielsen Consumer Panel, 2004-2016, zip code level</a:t>
            </a:r>
          </a:p>
          <a:p>
            <a:pPr lvl="2"/>
            <a:r>
              <a:rPr lang="en-US" dirty="0"/>
              <a:t>Note: Measures food </a:t>
            </a:r>
            <a:r>
              <a:rPr lang="en-US" i="1" dirty="0"/>
              <a:t>purchases</a:t>
            </a:r>
            <a:r>
              <a:rPr lang="en-US" dirty="0"/>
              <a:t>, but not </a:t>
            </a:r>
            <a:r>
              <a:rPr lang="en-US" i="1" dirty="0"/>
              <a:t>intake</a:t>
            </a:r>
          </a:p>
          <a:p>
            <a:pPr lvl="2"/>
            <a:r>
              <a:rPr lang="en-US" dirty="0"/>
              <a:t>Possible mechanisms for affecting dietary quality: (1) through effects on household budgets, which may help households buy healthier foods, or (2) spillovers of school meal dietary guidelines? Study cannot distinguish.</a:t>
            </a:r>
          </a:p>
          <a:p>
            <a:pPr lvl="1"/>
            <a:r>
              <a:rPr lang="en-US" b="1" dirty="0"/>
              <a:t>Food insecurity</a:t>
            </a:r>
          </a:p>
          <a:p>
            <a:pPr lvl="2"/>
            <a:r>
              <a:rPr lang="en-US" dirty="0"/>
              <a:t>Using the Current Population Survey Food Security Supplement, 2001-2017</a:t>
            </a:r>
            <a:endParaRPr lang="en-US" b="1" dirty="0"/>
          </a:p>
          <a:p>
            <a:endParaRPr lang="en-US" b="1" dirty="0"/>
          </a:p>
          <a:p>
            <a:pPr lvl="1"/>
            <a:endParaRPr lang="en-US" dirty="0"/>
          </a:p>
        </p:txBody>
      </p:sp>
      <p:sp>
        <p:nvSpPr>
          <p:cNvPr id="4" name="Slide Number Placeholder 3">
            <a:extLst>
              <a:ext uri="{FF2B5EF4-FFF2-40B4-BE49-F238E27FC236}">
                <a16:creationId xmlns:a16="http://schemas.microsoft.com/office/drawing/2014/main" id="{8429A5BA-CBD3-22F1-ECAA-C59A12816351}"/>
              </a:ext>
            </a:extLst>
          </p:cNvPr>
          <p:cNvSpPr>
            <a:spLocks noGrp="1"/>
          </p:cNvSpPr>
          <p:nvPr>
            <p:ph type="sldNum" sz="quarter" idx="12"/>
          </p:nvPr>
        </p:nvSpPr>
        <p:spPr/>
        <p:txBody>
          <a:bodyPr/>
          <a:lstStyle/>
          <a:p>
            <a:fld id="{C471D98E-6F74-4388-8F7C-DB26684237DA}" type="slidenum">
              <a:rPr lang="en-US" altLang="en-US" smtClean="0"/>
              <a:pPr/>
              <a:t>41</a:t>
            </a:fld>
            <a:endParaRPr lang="en-US" altLang="en-US" dirty="0"/>
          </a:p>
        </p:txBody>
      </p:sp>
    </p:spTree>
    <p:extLst>
      <p:ext uri="{BB962C8B-B14F-4D97-AF65-F5344CB8AC3E}">
        <p14:creationId xmlns:p14="http://schemas.microsoft.com/office/powerpoint/2010/main" val="1775095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6548-0F8C-6763-AB5F-FE5AE1CA419A}"/>
              </a:ext>
            </a:extLst>
          </p:cNvPr>
          <p:cNvSpPr>
            <a:spLocks noGrp="1"/>
          </p:cNvSpPr>
          <p:nvPr>
            <p:ph type="title"/>
          </p:nvPr>
        </p:nvSpPr>
        <p:spPr/>
        <p:txBody>
          <a:bodyPr/>
          <a:lstStyle/>
          <a:p>
            <a:r>
              <a:rPr lang="en-US" dirty="0"/>
              <a:t>Variation in exposure to CEP across zip codes</a:t>
            </a:r>
          </a:p>
        </p:txBody>
      </p:sp>
      <p:pic>
        <p:nvPicPr>
          <p:cNvPr id="5" name="Content Placeholder 4" descr="A map of the united states&#10;&#10;Description automatically generated">
            <a:extLst>
              <a:ext uri="{FF2B5EF4-FFF2-40B4-BE49-F238E27FC236}">
                <a16:creationId xmlns:a16="http://schemas.microsoft.com/office/drawing/2014/main" id="{F9C09382-3177-3B6F-4AFD-85213EB2722F}"/>
              </a:ext>
            </a:extLst>
          </p:cNvPr>
          <p:cNvPicPr>
            <a:picLocks noGrp="1" noChangeAspect="1"/>
          </p:cNvPicPr>
          <p:nvPr>
            <p:ph idx="1"/>
          </p:nvPr>
        </p:nvPicPr>
        <p:blipFill>
          <a:blip r:embed="rId2"/>
          <a:stretch>
            <a:fillRect/>
          </a:stretch>
        </p:blipFill>
        <p:spPr>
          <a:xfrm>
            <a:off x="1028700" y="990600"/>
            <a:ext cx="7086600" cy="4538939"/>
          </a:xfrm>
        </p:spPr>
      </p:pic>
      <p:sp>
        <p:nvSpPr>
          <p:cNvPr id="4" name="Slide Number Placeholder 3">
            <a:extLst>
              <a:ext uri="{FF2B5EF4-FFF2-40B4-BE49-F238E27FC236}">
                <a16:creationId xmlns:a16="http://schemas.microsoft.com/office/drawing/2014/main" id="{E033FFA4-2A64-627B-235F-17CEE834C4CB}"/>
              </a:ext>
            </a:extLst>
          </p:cNvPr>
          <p:cNvSpPr>
            <a:spLocks noGrp="1"/>
          </p:cNvSpPr>
          <p:nvPr>
            <p:ph type="sldNum" sz="quarter" idx="12"/>
          </p:nvPr>
        </p:nvSpPr>
        <p:spPr/>
        <p:txBody>
          <a:bodyPr/>
          <a:lstStyle/>
          <a:p>
            <a:fld id="{C471D98E-6F74-4388-8F7C-DB26684237DA}" type="slidenum">
              <a:rPr lang="en-US" altLang="en-US" smtClean="0"/>
              <a:pPr/>
              <a:t>42</a:t>
            </a:fld>
            <a:endParaRPr lang="en-US" altLang="en-US" dirty="0"/>
          </a:p>
        </p:txBody>
      </p:sp>
      <p:sp>
        <p:nvSpPr>
          <p:cNvPr id="3" name="TextBox 2">
            <a:extLst>
              <a:ext uri="{FF2B5EF4-FFF2-40B4-BE49-F238E27FC236}">
                <a16:creationId xmlns:a16="http://schemas.microsoft.com/office/drawing/2014/main" id="{457D19B7-5380-A131-FB7A-C26C8C153905}"/>
              </a:ext>
            </a:extLst>
          </p:cNvPr>
          <p:cNvSpPr txBox="1"/>
          <p:nvPr/>
        </p:nvSpPr>
        <p:spPr>
          <a:xfrm>
            <a:off x="1219200" y="5660032"/>
            <a:ext cx="6286500" cy="923330"/>
          </a:xfrm>
          <a:prstGeom prst="rect">
            <a:avLst/>
          </a:prstGeom>
          <a:noFill/>
        </p:spPr>
        <p:txBody>
          <a:bodyPr wrap="square" rtlCol="0">
            <a:spAutoFit/>
          </a:bodyPr>
          <a:lstStyle/>
          <a:p>
            <a:pPr algn="ctr"/>
            <a:r>
              <a:rPr lang="en-US" dirty="0"/>
              <a:t>The exposure measure reflects the likelihood that a household has a child attending a CEP school, based on its residential zip code and school attendance boundaries.</a:t>
            </a:r>
          </a:p>
        </p:txBody>
      </p:sp>
    </p:spTree>
    <p:extLst>
      <p:ext uri="{BB962C8B-B14F-4D97-AF65-F5344CB8AC3E}">
        <p14:creationId xmlns:p14="http://schemas.microsoft.com/office/powerpoint/2010/main" val="783962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1C039-1F9A-78FA-53F3-5844841331D5}"/>
              </a:ext>
            </a:extLst>
          </p:cNvPr>
          <p:cNvSpPr>
            <a:spLocks noGrp="1"/>
          </p:cNvSpPr>
          <p:nvPr>
            <p:ph type="title"/>
          </p:nvPr>
        </p:nvSpPr>
        <p:spPr/>
        <p:txBody>
          <a:bodyPr/>
          <a:lstStyle/>
          <a:p>
            <a:r>
              <a:rPr lang="en-US" dirty="0"/>
              <a:t>Effects on food spending &amp; diet quality</a:t>
            </a:r>
          </a:p>
        </p:txBody>
      </p:sp>
      <p:sp>
        <p:nvSpPr>
          <p:cNvPr id="4" name="Slide Number Placeholder 3">
            <a:extLst>
              <a:ext uri="{FF2B5EF4-FFF2-40B4-BE49-F238E27FC236}">
                <a16:creationId xmlns:a16="http://schemas.microsoft.com/office/drawing/2014/main" id="{444FD139-2768-9237-07EB-D1238BD5E34F}"/>
              </a:ext>
            </a:extLst>
          </p:cNvPr>
          <p:cNvSpPr>
            <a:spLocks noGrp="1"/>
          </p:cNvSpPr>
          <p:nvPr>
            <p:ph type="sldNum" sz="quarter" idx="12"/>
          </p:nvPr>
        </p:nvSpPr>
        <p:spPr/>
        <p:txBody>
          <a:bodyPr/>
          <a:lstStyle/>
          <a:p>
            <a:fld id="{C471D98E-6F74-4388-8F7C-DB26684237DA}" type="slidenum">
              <a:rPr lang="en-US" altLang="en-US" smtClean="0"/>
              <a:pPr/>
              <a:t>43</a:t>
            </a:fld>
            <a:endParaRPr lang="en-US" altLang="en-US" dirty="0"/>
          </a:p>
        </p:txBody>
      </p:sp>
      <p:pic>
        <p:nvPicPr>
          <p:cNvPr id="13" name="Picture 12">
            <a:extLst>
              <a:ext uri="{FF2B5EF4-FFF2-40B4-BE49-F238E27FC236}">
                <a16:creationId xmlns:a16="http://schemas.microsoft.com/office/drawing/2014/main" id="{752BD095-C09B-9896-ED9C-45A5A757D0F0}"/>
              </a:ext>
            </a:extLst>
          </p:cNvPr>
          <p:cNvPicPr>
            <a:picLocks noChangeAspect="1"/>
          </p:cNvPicPr>
          <p:nvPr/>
        </p:nvPicPr>
        <p:blipFill>
          <a:blip r:embed="rId2"/>
          <a:stretch>
            <a:fillRect/>
          </a:stretch>
        </p:blipFill>
        <p:spPr>
          <a:xfrm>
            <a:off x="467360" y="1294756"/>
            <a:ext cx="3985438" cy="3329736"/>
          </a:xfrm>
          <a:prstGeom prst="rect">
            <a:avLst/>
          </a:prstGeom>
        </p:spPr>
      </p:pic>
      <p:pic>
        <p:nvPicPr>
          <p:cNvPr id="15" name="Picture 14">
            <a:extLst>
              <a:ext uri="{FF2B5EF4-FFF2-40B4-BE49-F238E27FC236}">
                <a16:creationId xmlns:a16="http://schemas.microsoft.com/office/drawing/2014/main" id="{638FBAA6-CE21-1DFF-EC05-2D12E0B670D4}"/>
              </a:ext>
            </a:extLst>
          </p:cNvPr>
          <p:cNvPicPr>
            <a:picLocks noChangeAspect="1"/>
          </p:cNvPicPr>
          <p:nvPr/>
        </p:nvPicPr>
        <p:blipFill>
          <a:blip r:embed="rId3"/>
          <a:stretch>
            <a:fillRect/>
          </a:stretch>
        </p:blipFill>
        <p:spPr>
          <a:xfrm>
            <a:off x="4571999" y="1371600"/>
            <a:ext cx="4033221" cy="3205894"/>
          </a:xfrm>
          <a:prstGeom prst="rect">
            <a:avLst/>
          </a:prstGeom>
        </p:spPr>
      </p:pic>
      <p:pic>
        <p:nvPicPr>
          <p:cNvPr id="17" name="Picture 16">
            <a:extLst>
              <a:ext uri="{FF2B5EF4-FFF2-40B4-BE49-F238E27FC236}">
                <a16:creationId xmlns:a16="http://schemas.microsoft.com/office/drawing/2014/main" id="{22047A24-424F-25A7-E56B-9DE0AE9EA937}"/>
              </a:ext>
            </a:extLst>
          </p:cNvPr>
          <p:cNvPicPr>
            <a:picLocks noChangeAspect="1"/>
          </p:cNvPicPr>
          <p:nvPr/>
        </p:nvPicPr>
        <p:blipFill>
          <a:blip r:embed="rId4"/>
          <a:stretch>
            <a:fillRect/>
          </a:stretch>
        </p:blipFill>
        <p:spPr>
          <a:xfrm>
            <a:off x="790047" y="4761657"/>
            <a:ext cx="7563906" cy="1457528"/>
          </a:xfrm>
          <a:prstGeom prst="rect">
            <a:avLst/>
          </a:prstGeom>
        </p:spPr>
      </p:pic>
      <p:sp>
        <p:nvSpPr>
          <p:cNvPr id="18" name="TextBox 17">
            <a:extLst>
              <a:ext uri="{FF2B5EF4-FFF2-40B4-BE49-F238E27FC236}">
                <a16:creationId xmlns:a16="http://schemas.microsoft.com/office/drawing/2014/main" id="{01A4A2C6-BF64-663C-D9B0-D0A0FFFA409A}"/>
              </a:ext>
            </a:extLst>
          </p:cNvPr>
          <p:cNvSpPr txBox="1"/>
          <p:nvPr/>
        </p:nvSpPr>
        <p:spPr>
          <a:xfrm>
            <a:off x="2133600" y="6352143"/>
            <a:ext cx="4953000" cy="369332"/>
          </a:xfrm>
          <a:prstGeom prst="rect">
            <a:avLst/>
          </a:prstGeom>
          <a:noFill/>
        </p:spPr>
        <p:txBody>
          <a:bodyPr wrap="square" rtlCol="0">
            <a:spAutoFit/>
          </a:bodyPr>
          <a:lstStyle/>
          <a:p>
            <a:r>
              <a:rPr lang="en-US" dirty="0"/>
              <a:t>FRPL-Eligible = Free / Reduced-Price Eligible</a:t>
            </a:r>
          </a:p>
        </p:txBody>
      </p:sp>
    </p:spTree>
    <p:extLst>
      <p:ext uri="{BB962C8B-B14F-4D97-AF65-F5344CB8AC3E}">
        <p14:creationId xmlns:p14="http://schemas.microsoft.com/office/powerpoint/2010/main" val="3495524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8091-FC57-67B3-CF2D-C2A27E70221D}"/>
              </a:ext>
            </a:extLst>
          </p:cNvPr>
          <p:cNvSpPr>
            <a:spLocks noGrp="1"/>
          </p:cNvSpPr>
          <p:nvPr>
            <p:ph type="title"/>
          </p:nvPr>
        </p:nvSpPr>
        <p:spPr/>
        <p:txBody>
          <a:bodyPr/>
          <a:lstStyle/>
          <a:p>
            <a:r>
              <a:rPr lang="en-US" dirty="0"/>
              <a:t>Effects on Food Insecurity</a:t>
            </a:r>
          </a:p>
        </p:txBody>
      </p:sp>
      <p:pic>
        <p:nvPicPr>
          <p:cNvPr id="6" name="Content Placeholder 5">
            <a:extLst>
              <a:ext uri="{FF2B5EF4-FFF2-40B4-BE49-F238E27FC236}">
                <a16:creationId xmlns:a16="http://schemas.microsoft.com/office/drawing/2014/main" id="{025DDBC5-7DDE-FF44-A82C-3ED8FD1503F7}"/>
              </a:ext>
            </a:extLst>
          </p:cNvPr>
          <p:cNvPicPr>
            <a:picLocks noGrp="1" noChangeAspect="1"/>
          </p:cNvPicPr>
          <p:nvPr>
            <p:ph idx="1"/>
          </p:nvPr>
        </p:nvPicPr>
        <p:blipFill rotWithShape="1">
          <a:blip r:embed="rId2"/>
          <a:srcRect b="58055"/>
          <a:stretch/>
        </p:blipFill>
        <p:spPr>
          <a:xfrm>
            <a:off x="437147" y="1058029"/>
            <a:ext cx="8229600" cy="3766802"/>
          </a:xfrm>
        </p:spPr>
      </p:pic>
      <p:sp>
        <p:nvSpPr>
          <p:cNvPr id="4" name="Slide Number Placeholder 3">
            <a:extLst>
              <a:ext uri="{FF2B5EF4-FFF2-40B4-BE49-F238E27FC236}">
                <a16:creationId xmlns:a16="http://schemas.microsoft.com/office/drawing/2014/main" id="{C33FB0A3-C39F-ACA3-DF25-9D9D7BC9CCBA}"/>
              </a:ext>
            </a:extLst>
          </p:cNvPr>
          <p:cNvSpPr>
            <a:spLocks noGrp="1"/>
          </p:cNvSpPr>
          <p:nvPr>
            <p:ph type="sldNum" sz="quarter" idx="12"/>
          </p:nvPr>
        </p:nvSpPr>
        <p:spPr/>
        <p:txBody>
          <a:bodyPr/>
          <a:lstStyle/>
          <a:p>
            <a:fld id="{C471D98E-6F74-4388-8F7C-DB26684237DA}" type="slidenum">
              <a:rPr lang="en-US" altLang="en-US" smtClean="0"/>
              <a:pPr/>
              <a:t>44</a:t>
            </a:fld>
            <a:endParaRPr lang="en-US" altLang="en-US" dirty="0"/>
          </a:p>
        </p:txBody>
      </p:sp>
      <p:pic>
        <p:nvPicPr>
          <p:cNvPr id="7" name="Content Placeholder 5">
            <a:extLst>
              <a:ext uri="{FF2B5EF4-FFF2-40B4-BE49-F238E27FC236}">
                <a16:creationId xmlns:a16="http://schemas.microsoft.com/office/drawing/2014/main" id="{481C3675-30FF-6A25-8280-FCB515AB45B2}"/>
              </a:ext>
            </a:extLst>
          </p:cNvPr>
          <p:cNvPicPr>
            <a:picLocks noChangeAspect="1"/>
          </p:cNvPicPr>
          <p:nvPr/>
        </p:nvPicPr>
        <p:blipFill rotWithShape="1">
          <a:blip r:embed="rId2"/>
          <a:srcRect t="79858"/>
          <a:stretch/>
        </p:blipFill>
        <p:spPr bwMode="auto">
          <a:xfrm>
            <a:off x="838199" y="4892260"/>
            <a:ext cx="7210319" cy="158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425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C6844-B51C-9835-58AF-D7705F8861B2}"/>
              </a:ext>
            </a:extLst>
          </p:cNvPr>
          <p:cNvSpPr>
            <a:spLocks noGrp="1"/>
          </p:cNvSpPr>
          <p:nvPr>
            <p:ph type="title"/>
          </p:nvPr>
        </p:nvSpPr>
        <p:spPr/>
        <p:txBody>
          <a:bodyPr/>
          <a:lstStyle/>
          <a:p>
            <a:r>
              <a:rPr lang="en-US" dirty="0"/>
              <a:t>Effects of CEP from Marcus and </a:t>
            </a:r>
            <a:r>
              <a:rPr lang="en-US" dirty="0" err="1"/>
              <a:t>Yewell</a:t>
            </a:r>
            <a:r>
              <a:rPr lang="en-US" dirty="0"/>
              <a:t> (2022)</a:t>
            </a:r>
          </a:p>
        </p:txBody>
      </p:sp>
      <p:sp>
        <p:nvSpPr>
          <p:cNvPr id="3" name="Content Placeholder 2">
            <a:extLst>
              <a:ext uri="{FF2B5EF4-FFF2-40B4-BE49-F238E27FC236}">
                <a16:creationId xmlns:a16="http://schemas.microsoft.com/office/drawing/2014/main" id="{C167ED08-C0D2-9C20-7DC4-1D1226752EA9}"/>
              </a:ext>
            </a:extLst>
          </p:cNvPr>
          <p:cNvSpPr>
            <a:spLocks noGrp="1"/>
          </p:cNvSpPr>
          <p:nvPr>
            <p:ph idx="1"/>
          </p:nvPr>
        </p:nvSpPr>
        <p:spPr/>
        <p:txBody>
          <a:bodyPr/>
          <a:lstStyle/>
          <a:p>
            <a:r>
              <a:rPr lang="en-US" sz="1800" i="1" dirty="0"/>
              <a:t>Decreased</a:t>
            </a:r>
            <a:r>
              <a:rPr lang="en-US" sz="1800" dirty="0"/>
              <a:t> household </a:t>
            </a:r>
            <a:r>
              <a:rPr lang="en-US" sz="1800" b="1" dirty="0"/>
              <a:t>monthly food purchases </a:t>
            </a:r>
            <a:r>
              <a:rPr lang="en-US" sz="1800" dirty="0"/>
              <a:t>by </a:t>
            </a:r>
            <a:r>
              <a:rPr lang="en-US" sz="1800" b="1" dirty="0"/>
              <a:t>$11 (5%)</a:t>
            </a:r>
          </a:p>
          <a:p>
            <a:pPr lvl="1"/>
            <a:endParaRPr lang="en-US" sz="1400" dirty="0"/>
          </a:p>
          <a:p>
            <a:r>
              <a:rPr lang="en-US" sz="1800" dirty="0"/>
              <a:t>Suggestive evidence that CEP </a:t>
            </a:r>
            <a:r>
              <a:rPr lang="en-US" sz="1800" i="1" dirty="0"/>
              <a:t>improved</a:t>
            </a:r>
            <a:r>
              <a:rPr lang="en-US" sz="1800" dirty="0"/>
              <a:t> </a:t>
            </a:r>
            <a:r>
              <a:rPr lang="en-US" sz="1800" b="1" dirty="0"/>
              <a:t>dietary quality </a:t>
            </a:r>
            <a:r>
              <a:rPr lang="en-US" sz="1800" dirty="0"/>
              <a:t>of foods purchased by </a:t>
            </a:r>
            <a:r>
              <a:rPr lang="en-US" sz="1800" b="1" dirty="0"/>
              <a:t>3% </a:t>
            </a:r>
            <a:r>
              <a:rPr lang="en-US" sz="1800" dirty="0"/>
              <a:t>among low-income households</a:t>
            </a:r>
          </a:p>
          <a:p>
            <a:pPr lvl="1"/>
            <a:r>
              <a:rPr lang="en-US" sz="1400" dirty="0"/>
              <a:t>No change for the average household</a:t>
            </a:r>
          </a:p>
          <a:p>
            <a:pPr lvl="1"/>
            <a:endParaRPr lang="en-US" sz="1400" i="1" dirty="0"/>
          </a:p>
          <a:p>
            <a:r>
              <a:rPr lang="en-US" sz="1800" i="1" dirty="0"/>
              <a:t>Reduced</a:t>
            </a:r>
            <a:r>
              <a:rPr lang="en-US" sz="1800" dirty="0"/>
              <a:t> the num. </a:t>
            </a:r>
            <a:r>
              <a:rPr lang="en-US" sz="1800" b="1" dirty="0"/>
              <a:t>food insecure </a:t>
            </a:r>
            <a:r>
              <a:rPr lang="en-US" sz="1800" dirty="0"/>
              <a:t>households by ≈</a:t>
            </a:r>
            <a:r>
              <a:rPr lang="en-US" sz="1800" b="1" dirty="0"/>
              <a:t>5%</a:t>
            </a:r>
          </a:p>
          <a:p>
            <a:pPr lvl="1"/>
            <a:endParaRPr lang="en-US" sz="1400" dirty="0"/>
          </a:p>
          <a:p>
            <a:r>
              <a:rPr lang="en-US" sz="1800" dirty="0"/>
              <a:t>Likely </a:t>
            </a:r>
            <a:r>
              <a:rPr lang="en-US" sz="1800" b="1" dirty="0"/>
              <a:t>positive spillovers </a:t>
            </a:r>
            <a:r>
              <a:rPr lang="en-US" sz="1800" dirty="0"/>
              <a:t>to family members of CEP-affected children </a:t>
            </a:r>
          </a:p>
          <a:p>
            <a:pPr lvl="1"/>
            <a:endParaRPr lang="en-US" sz="1400" dirty="0"/>
          </a:p>
          <a:p>
            <a:r>
              <a:rPr lang="en-US" sz="1800" dirty="0"/>
              <a:t>Similar effects across those previously and newly eligible for free/reduced-price meals</a:t>
            </a:r>
          </a:p>
          <a:p>
            <a:pPr lvl="1">
              <a:buFont typeface="Wingdings" panose="05000000000000000000" pitchFamily="2" charset="2"/>
              <a:buChar char="Ø"/>
            </a:pPr>
            <a:r>
              <a:rPr lang="en-US" sz="1400" dirty="0"/>
              <a:t>Suggests that </a:t>
            </a:r>
            <a:r>
              <a:rPr lang="en-US" sz="1400" b="1" dirty="0"/>
              <a:t>CEP helped address enrollment frictions </a:t>
            </a:r>
            <a:r>
              <a:rPr lang="en-US" sz="1400" dirty="0"/>
              <a:t>in free/reduced-price meals for eligible low-income families, such as stigma and application costs</a:t>
            </a:r>
          </a:p>
          <a:p>
            <a:endParaRPr lang="en-US" sz="1400" dirty="0"/>
          </a:p>
          <a:p>
            <a:pPr lvl="1"/>
            <a:endParaRPr lang="en-US" dirty="0"/>
          </a:p>
          <a:p>
            <a:endParaRPr lang="en-US" dirty="0"/>
          </a:p>
        </p:txBody>
      </p:sp>
      <p:sp>
        <p:nvSpPr>
          <p:cNvPr id="4" name="Slide Number Placeholder 3">
            <a:extLst>
              <a:ext uri="{FF2B5EF4-FFF2-40B4-BE49-F238E27FC236}">
                <a16:creationId xmlns:a16="http://schemas.microsoft.com/office/drawing/2014/main" id="{D00BA930-D33B-ADE0-5B4F-E437FA5F5C1A}"/>
              </a:ext>
            </a:extLst>
          </p:cNvPr>
          <p:cNvSpPr>
            <a:spLocks noGrp="1"/>
          </p:cNvSpPr>
          <p:nvPr>
            <p:ph type="sldNum" sz="quarter" idx="12"/>
          </p:nvPr>
        </p:nvSpPr>
        <p:spPr/>
        <p:txBody>
          <a:bodyPr/>
          <a:lstStyle/>
          <a:p>
            <a:fld id="{C471D98E-6F74-4388-8F7C-DB26684237DA}" type="slidenum">
              <a:rPr lang="en-US" altLang="en-US" smtClean="0"/>
              <a:pPr/>
              <a:t>45</a:t>
            </a:fld>
            <a:endParaRPr lang="en-US" altLang="en-US" dirty="0"/>
          </a:p>
        </p:txBody>
      </p:sp>
    </p:spTree>
    <p:extLst>
      <p:ext uri="{BB962C8B-B14F-4D97-AF65-F5344CB8AC3E}">
        <p14:creationId xmlns:p14="http://schemas.microsoft.com/office/powerpoint/2010/main" val="391626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33FD-6DD2-99E9-902D-1505E2DE35AB}"/>
              </a:ext>
            </a:extLst>
          </p:cNvPr>
          <p:cNvSpPr>
            <a:spLocks noGrp="1"/>
          </p:cNvSpPr>
          <p:nvPr>
            <p:ph type="title"/>
          </p:nvPr>
        </p:nvSpPr>
        <p:spPr/>
        <p:txBody>
          <a:bodyPr/>
          <a:lstStyle/>
          <a:p>
            <a:r>
              <a:rPr lang="en-US" dirty="0"/>
              <a:t>Policy Take-aways</a:t>
            </a:r>
          </a:p>
        </p:txBody>
      </p:sp>
      <p:sp>
        <p:nvSpPr>
          <p:cNvPr id="3" name="Content Placeholder 2">
            <a:extLst>
              <a:ext uri="{FF2B5EF4-FFF2-40B4-BE49-F238E27FC236}">
                <a16:creationId xmlns:a16="http://schemas.microsoft.com/office/drawing/2014/main" id="{013BAD61-7C7F-C164-C05C-1FF5B851155A}"/>
              </a:ext>
            </a:extLst>
          </p:cNvPr>
          <p:cNvSpPr>
            <a:spLocks noGrp="1"/>
          </p:cNvSpPr>
          <p:nvPr>
            <p:ph idx="1"/>
          </p:nvPr>
        </p:nvSpPr>
        <p:spPr/>
        <p:txBody>
          <a:bodyPr/>
          <a:lstStyle/>
          <a:p>
            <a:r>
              <a:rPr lang="en-US" dirty="0"/>
              <a:t>For the debate on universal school lunches:</a:t>
            </a:r>
          </a:p>
          <a:p>
            <a:pPr lvl="1"/>
            <a:r>
              <a:rPr lang="en-US" b="1" dirty="0"/>
              <a:t>Positive short-run impacts </a:t>
            </a:r>
            <a:r>
              <a:rPr lang="en-US" dirty="0"/>
              <a:t>on nutrition &amp; food security</a:t>
            </a:r>
          </a:p>
          <a:p>
            <a:pPr lvl="1"/>
            <a:endParaRPr lang="en-US" dirty="0"/>
          </a:p>
          <a:p>
            <a:pPr lvl="1"/>
            <a:r>
              <a:rPr lang="en-US" dirty="0"/>
              <a:t>Effects may translate into </a:t>
            </a:r>
            <a:r>
              <a:rPr lang="en-US" b="1" dirty="0"/>
              <a:t>later-life impacts </a:t>
            </a:r>
            <a:r>
              <a:rPr lang="en-US" dirty="0"/>
              <a:t>on health, earnings, and education – the safety net as a long-run investment in children</a:t>
            </a:r>
          </a:p>
          <a:p>
            <a:pPr lvl="1"/>
            <a:endParaRPr lang="en-US" dirty="0"/>
          </a:p>
          <a:p>
            <a:r>
              <a:rPr lang="en-US" dirty="0"/>
              <a:t>For broader debates on targeted vs. universal welfare programs:</a:t>
            </a:r>
          </a:p>
          <a:p>
            <a:pPr lvl="1"/>
            <a:r>
              <a:rPr lang="en-US" dirty="0"/>
              <a:t>Policymakers face a tradeoff between </a:t>
            </a:r>
            <a:r>
              <a:rPr lang="en-US" i="1" dirty="0"/>
              <a:t>targeting benefits </a:t>
            </a:r>
            <a:r>
              <a:rPr lang="en-US" dirty="0"/>
              <a:t>to those who may need them more, and associated </a:t>
            </a:r>
            <a:r>
              <a:rPr lang="en-US" i="1" dirty="0"/>
              <a:t>application costs </a:t>
            </a:r>
            <a:r>
              <a:rPr lang="en-US" dirty="0"/>
              <a:t>which can reduce take-up</a:t>
            </a:r>
          </a:p>
          <a:p>
            <a:pPr lvl="1"/>
            <a:endParaRPr lang="en-US" dirty="0"/>
          </a:p>
          <a:p>
            <a:pPr lvl="1"/>
            <a:r>
              <a:rPr lang="en-US" dirty="0"/>
              <a:t>Esp. in settings with low take-up, expanding access and reducing application costs can increase participation among already-eligible groups</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F2EA44A3-E70E-4282-E0EE-4BB1E24B6956}"/>
              </a:ext>
            </a:extLst>
          </p:cNvPr>
          <p:cNvSpPr>
            <a:spLocks noGrp="1"/>
          </p:cNvSpPr>
          <p:nvPr>
            <p:ph type="sldNum" sz="quarter" idx="12"/>
          </p:nvPr>
        </p:nvSpPr>
        <p:spPr/>
        <p:txBody>
          <a:bodyPr/>
          <a:lstStyle/>
          <a:p>
            <a:fld id="{C471D98E-6F74-4388-8F7C-DB26684237DA}" type="slidenum">
              <a:rPr lang="en-US" altLang="en-US" smtClean="0"/>
              <a:pPr/>
              <a:t>46</a:t>
            </a:fld>
            <a:endParaRPr lang="en-US" altLang="en-US" dirty="0"/>
          </a:p>
        </p:txBody>
      </p:sp>
    </p:spTree>
    <p:extLst>
      <p:ext uri="{BB962C8B-B14F-4D97-AF65-F5344CB8AC3E}">
        <p14:creationId xmlns:p14="http://schemas.microsoft.com/office/powerpoint/2010/main" val="774604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A419D6-A53B-460C-920C-1CED57CD7671}"/>
              </a:ext>
            </a:extLst>
          </p:cNvPr>
          <p:cNvSpPr>
            <a:spLocks noGrp="1"/>
          </p:cNvSpPr>
          <p:nvPr>
            <p:ph type="title"/>
          </p:nvPr>
        </p:nvSpPr>
        <p:spPr>
          <a:xfrm>
            <a:off x="722313" y="3176586"/>
            <a:ext cx="7772400" cy="1362075"/>
          </a:xfrm>
        </p:spPr>
        <p:txBody>
          <a:bodyPr/>
          <a:lstStyle/>
          <a:p>
            <a:r>
              <a:rPr lang="en-US" dirty="0"/>
              <a:t>Food and Nutrition Policy Overview</a:t>
            </a:r>
          </a:p>
        </p:txBody>
      </p:sp>
      <p:sp>
        <p:nvSpPr>
          <p:cNvPr id="6" name="Text Placeholder 5">
            <a:extLst>
              <a:ext uri="{FF2B5EF4-FFF2-40B4-BE49-F238E27FC236}">
                <a16:creationId xmlns:a16="http://schemas.microsoft.com/office/drawing/2014/main" id="{181EBFCC-C65D-411F-8838-5FC5F38AD900}"/>
              </a:ext>
            </a:extLst>
          </p:cNvPr>
          <p:cNvSpPr>
            <a:spLocks noGrp="1"/>
          </p:cNvSpPr>
          <p:nvPr>
            <p:ph type="body" idx="1"/>
          </p:nvPr>
        </p:nvSpPr>
        <p:spPr>
          <a:xfrm>
            <a:off x="722313" y="1676400"/>
            <a:ext cx="7772400" cy="1500187"/>
          </a:xfrm>
        </p:spPr>
        <p:txBody>
          <a:bodyPr/>
          <a:lstStyle/>
          <a:p>
            <a:r>
              <a:rPr lang="en-US" dirty="0"/>
              <a:t>Section 1.</a:t>
            </a:r>
          </a:p>
        </p:txBody>
      </p:sp>
      <p:sp>
        <p:nvSpPr>
          <p:cNvPr id="4" name="Slide Number Placeholder 3">
            <a:extLst>
              <a:ext uri="{FF2B5EF4-FFF2-40B4-BE49-F238E27FC236}">
                <a16:creationId xmlns:a16="http://schemas.microsoft.com/office/drawing/2014/main" id="{161835AF-A040-4029-B3CD-9A7638948F7D}"/>
              </a:ext>
            </a:extLst>
          </p:cNvPr>
          <p:cNvSpPr>
            <a:spLocks noGrp="1"/>
          </p:cNvSpPr>
          <p:nvPr>
            <p:ph type="sldNum" sz="quarter" idx="12"/>
          </p:nvPr>
        </p:nvSpPr>
        <p:spPr/>
        <p:txBody>
          <a:bodyPr/>
          <a:lstStyle/>
          <a:p>
            <a:fld id="{C471D98E-6F74-4388-8F7C-DB26684237DA}" type="slidenum">
              <a:rPr lang="en-US" altLang="en-US" smtClean="0"/>
              <a:pPr/>
              <a:t>5</a:t>
            </a:fld>
            <a:endParaRPr lang="en-US" altLang="en-US" dirty="0"/>
          </a:p>
        </p:txBody>
      </p:sp>
    </p:spTree>
    <p:extLst>
      <p:ext uri="{BB962C8B-B14F-4D97-AF65-F5344CB8AC3E}">
        <p14:creationId xmlns:p14="http://schemas.microsoft.com/office/powerpoint/2010/main" val="1885526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86B8C-0FB2-467A-A9CD-78028C9EB8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000" y="981113"/>
            <a:ext cx="6858000" cy="5381278"/>
          </a:xfrm>
          <a:prstGeom prst="rect">
            <a:avLst/>
          </a:prstGeom>
        </p:spPr>
      </p:pic>
      <p:sp>
        <p:nvSpPr>
          <p:cNvPr id="2" name="Title 1"/>
          <p:cNvSpPr>
            <a:spLocks noGrp="1"/>
          </p:cNvSpPr>
          <p:nvPr>
            <p:ph type="title"/>
          </p:nvPr>
        </p:nvSpPr>
        <p:spPr>
          <a:xfrm>
            <a:off x="457200" y="152400"/>
            <a:ext cx="8229600" cy="715962"/>
          </a:xfrm>
        </p:spPr>
        <p:txBody>
          <a:bodyPr/>
          <a:lstStyle/>
          <a:p>
            <a:r>
              <a:rPr lang="en-US" b="1" dirty="0"/>
              <a:t>Context:</a:t>
            </a:r>
            <a:r>
              <a:rPr lang="en-US" dirty="0"/>
              <a:t> Food Insecurity in America</a:t>
            </a:r>
          </a:p>
        </p:txBody>
      </p:sp>
      <p:sp>
        <p:nvSpPr>
          <p:cNvPr id="4" name="Slide Number Placeholder 3"/>
          <p:cNvSpPr>
            <a:spLocks noGrp="1"/>
          </p:cNvSpPr>
          <p:nvPr>
            <p:ph type="sldNum" sz="quarter" idx="12"/>
          </p:nvPr>
        </p:nvSpPr>
        <p:spPr/>
        <p:txBody>
          <a:bodyPr/>
          <a:lstStyle/>
          <a:p>
            <a:fld id="{C471D98E-6F74-4388-8F7C-DB26684237DA}" type="slidenum">
              <a:rPr lang="en-US" altLang="en-US" smtClean="0"/>
              <a:pPr/>
              <a:t>6</a:t>
            </a:fld>
            <a:endParaRPr lang="en-US" altLang="en-US" dirty="0"/>
          </a:p>
        </p:txBody>
      </p:sp>
      <p:sp>
        <p:nvSpPr>
          <p:cNvPr id="7" name="TextBox 6"/>
          <p:cNvSpPr txBox="1"/>
          <p:nvPr/>
        </p:nvSpPr>
        <p:spPr>
          <a:xfrm>
            <a:off x="433246" y="6459865"/>
            <a:ext cx="7162800" cy="261610"/>
          </a:xfrm>
          <a:prstGeom prst="rect">
            <a:avLst/>
          </a:prstGeom>
          <a:noFill/>
        </p:spPr>
        <p:txBody>
          <a:bodyPr wrap="square" rtlCol="0">
            <a:spAutoFit/>
          </a:bodyPr>
          <a:lstStyle/>
          <a:p>
            <a:r>
              <a:rPr lang="en-US" sz="1100" dirty="0"/>
              <a:t>Source: </a:t>
            </a:r>
            <a:r>
              <a:rPr lang="en-US" sz="1100" dirty="0">
                <a:hlinkClick r:id="rId4"/>
              </a:rPr>
              <a:t>USDA Economic Research Service (2024)</a:t>
            </a:r>
            <a:endParaRPr lang="en-US" sz="1100" dirty="0"/>
          </a:p>
        </p:txBody>
      </p:sp>
    </p:spTree>
    <p:extLst>
      <p:ext uri="{BB962C8B-B14F-4D97-AF65-F5344CB8AC3E}">
        <p14:creationId xmlns:p14="http://schemas.microsoft.com/office/powerpoint/2010/main" val="64104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Overview:</a:t>
            </a:r>
            <a:r>
              <a:rPr lang="en-US" dirty="0"/>
              <a:t> U.S. Food &amp; Nutrition Programs</a:t>
            </a:r>
          </a:p>
        </p:txBody>
      </p:sp>
      <p:sp>
        <p:nvSpPr>
          <p:cNvPr id="3" name="Content Placeholder 2"/>
          <p:cNvSpPr>
            <a:spLocks noGrp="1"/>
          </p:cNvSpPr>
          <p:nvPr>
            <p:ph idx="1"/>
          </p:nvPr>
        </p:nvSpPr>
        <p:spPr>
          <a:xfrm>
            <a:off x="457200" y="1143000"/>
            <a:ext cx="8610600" cy="4983163"/>
          </a:xfrm>
        </p:spPr>
        <p:txBody>
          <a:bodyPr/>
          <a:lstStyle/>
          <a:p>
            <a:pPr marL="457200" indent="-457200">
              <a:buFont typeface="+mj-lt"/>
              <a:buAutoNum type="arabicPeriod"/>
            </a:pPr>
            <a:r>
              <a:rPr lang="en-US" sz="2000" b="1" dirty="0">
                <a:solidFill>
                  <a:srgbClr val="0060A8"/>
                </a:solidFill>
              </a:rPr>
              <a:t>SNAP</a:t>
            </a:r>
            <a:r>
              <a:rPr lang="en-US" sz="2000" dirty="0"/>
              <a:t> - Supplemental Nutrition Assistance Program = “food stamps”</a:t>
            </a:r>
          </a:p>
          <a:p>
            <a:pPr marL="857250" lvl="1" indent="-457200">
              <a:spcAft>
                <a:spcPts val="0"/>
              </a:spcAft>
            </a:pPr>
            <a:r>
              <a:rPr lang="en-US" sz="1600" dirty="0"/>
              <a:t>Broad </a:t>
            </a:r>
            <a:r>
              <a:rPr lang="en-US" sz="1600" u="sng" dirty="0"/>
              <a:t>food voucher program</a:t>
            </a:r>
            <a:r>
              <a:rPr lang="en-US" sz="1600" dirty="0"/>
              <a:t> for households &lt; 130-200% FPL  </a:t>
            </a:r>
          </a:p>
          <a:p>
            <a:pPr marL="857250" lvl="1" indent="-457200">
              <a:spcAft>
                <a:spcPts val="0"/>
              </a:spcAft>
            </a:pPr>
            <a:r>
              <a:rPr lang="en-US" sz="1600" b="1" dirty="0"/>
              <a:t>$112.8 billion </a:t>
            </a:r>
            <a:r>
              <a:rPr lang="en-US" sz="1600" dirty="0"/>
              <a:t>in 2023 (federal), </a:t>
            </a:r>
            <a:r>
              <a:rPr lang="en-US" sz="1600" b="1" dirty="0"/>
              <a:t>42.1 million </a:t>
            </a:r>
            <a:r>
              <a:rPr lang="en-US" sz="1600" dirty="0"/>
              <a:t>recipients/month </a:t>
            </a:r>
            <a:r>
              <a:rPr lang="en-US" sz="1600" i="1" dirty="0"/>
              <a:t>(source: </a:t>
            </a:r>
            <a:r>
              <a:rPr lang="en-US" sz="1600" i="1" dirty="0">
                <a:hlinkClick r:id="rId3"/>
              </a:rPr>
              <a:t>USDA ERS</a:t>
            </a:r>
            <a:r>
              <a:rPr lang="en-US" sz="1600" i="1" dirty="0"/>
              <a:t>)</a:t>
            </a:r>
          </a:p>
          <a:p>
            <a:pPr marL="857250" lvl="1" indent="-457200">
              <a:spcAft>
                <a:spcPts val="0"/>
              </a:spcAft>
              <a:buFont typeface="+mj-lt"/>
              <a:buAutoNum type="arabicPeriod"/>
            </a:pPr>
            <a:endParaRPr lang="en-US" sz="1600" dirty="0"/>
          </a:p>
          <a:p>
            <a:pPr marL="857250" lvl="1" indent="-457200">
              <a:spcAft>
                <a:spcPts val="0"/>
              </a:spcAft>
              <a:buFont typeface="+mj-lt"/>
              <a:buAutoNum type="arabicPeriod"/>
            </a:pPr>
            <a:endParaRPr lang="en-US" sz="1600" dirty="0"/>
          </a:p>
          <a:p>
            <a:pPr marL="457200" indent="-457200">
              <a:buFont typeface="+mj-lt"/>
              <a:buAutoNum type="arabicPeriod"/>
            </a:pPr>
            <a:r>
              <a:rPr lang="en-US" sz="2000" b="1" dirty="0">
                <a:solidFill>
                  <a:srgbClr val="0060A8"/>
                </a:solidFill>
              </a:rPr>
              <a:t>WIC</a:t>
            </a:r>
            <a:r>
              <a:rPr lang="en-US" sz="2000" dirty="0"/>
              <a:t> - Women, Infants, and Children</a:t>
            </a:r>
          </a:p>
          <a:p>
            <a:pPr marL="857250" lvl="1" indent="-457200">
              <a:spcAft>
                <a:spcPts val="0"/>
              </a:spcAft>
            </a:pPr>
            <a:r>
              <a:rPr lang="en-US" sz="1600" u="sng" dirty="0"/>
              <a:t>Voucher for basket of staples</a:t>
            </a:r>
            <a:r>
              <a:rPr lang="en-US" sz="1600" dirty="0"/>
              <a:t> (bread, milk, formula, etc.) for pregnant/post-partum women, infants, and children at “nutritional risk” </a:t>
            </a:r>
          </a:p>
          <a:p>
            <a:pPr marL="857250" lvl="1" indent="-457200">
              <a:spcAft>
                <a:spcPts val="0"/>
              </a:spcAft>
            </a:pPr>
            <a:r>
              <a:rPr lang="en-US" sz="1600" b="1" dirty="0"/>
              <a:t>$6.6 billion</a:t>
            </a:r>
            <a:r>
              <a:rPr lang="en-US" sz="1600" dirty="0"/>
              <a:t> in 2023 (federal), </a:t>
            </a:r>
            <a:r>
              <a:rPr lang="en-US" sz="1600" b="1" dirty="0"/>
              <a:t>6.6 million </a:t>
            </a:r>
            <a:r>
              <a:rPr lang="en-US" sz="1600" dirty="0"/>
              <a:t>participants/month; (</a:t>
            </a:r>
            <a:r>
              <a:rPr lang="en-US" sz="1600" i="1" dirty="0"/>
              <a:t>source: </a:t>
            </a:r>
            <a:r>
              <a:rPr lang="en-US" sz="1600" i="1" dirty="0">
                <a:hlinkClick r:id="rId4"/>
              </a:rPr>
              <a:t>USDA ERS</a:t>
            </a:r>
            <a:r>
              <a:rPr lang="en-US" sz="1600" dirty="0"/>
              <a:t>)</a:t>
            </a:r>
          </a:p>
          <a:p>
            <a:pPr marL="857250" lvl="1" indent="-457200">
              <a:spcAft>
                <a:spcPts val="0"/>
              </a:spcAft>
              <a:buFont typeface="+mj-lt"/>
              <a:buAutoNum type="arabicPeriod"/>
            </a:pPr>
            <a:endParaRPr lang="en-US" sz="1600" dirty="0"/>
          </a:p>
          <a:p>
            <a:pPr marL="857250" lvl="1" indent="-457200">
              <a:spcAft>
                <a:spcPts val="0"/>
              </a:spcAft>
              <a:buFont typeface="+mj-lt"/>
              <a:buAutoNum type="arabicPeriod"/>
            </a:pPr>
            <a:endParaRPr lang="en-US" sz="1600" dirty="0"/>
          </a:p>
          <a:p>
            <a:pPr marL="457200" indent="-457200">
              <a:buFont typeface="+mj-lt"/>
              <a:buAutoNum type="arabicPeriod"/>
            </a:pPr>
            <a:r>
              <a:rPr lang="en-US" sz="2000" b="1" dirty="0">
                <a:solidFill>
                  <a:srgbClr val="0060A8"/>
                </a:solidFill>
              </a:rPr>
              <a:t>Private charities </a:t>
            </a:r>
            <a:r>
              <a:rPr lang="en-US" sz="2000" dirty="0"/>
              <a:t>- food banks/pantries, soup kitchens, etc.</a:t>
            </a:r>
          </a:p>
          <a:p>
            <a:pPr marL="857250" lvl="1" indent="-457200">
              <a:spcAft>
                <a:spcPts val="0"/>
              </a:spcAft>
            </a:pPr>
            <a:r>
              <a:rPr lang="en-US" sz="1600" dirty="0"/>
              <a:t>Donations for “human services” charities </a:t>
            </a:r>
          </a:p>
          <a:p>
            <a:pPr marL="857250" lvl="1" indent="-457200">
              <a:spcAft>
                <a:spcPts val="0"/>
              </a:spcAft>
            </a:pPr>
            <a:r>
              <a:rPr lang="en-US" sz="1600" b="1" dirty="0"/>
              <a:t>$19-28 billion </a:t>
            </a:r>
            <a:r>
              <a:rPr lang="en-US" sz="1600" dirty="0"/>
              <a:t>estimated value for 2020  (</a:t>
            </a:r>
            <a:r>
              <a:rPr lang="en-US" sz="1600" i="1" dirty="0"/>
              <a:t>source: </a:t>
            </a:r>
            <a:r>
              <a:rPr lang="en-US" sz="1600" i="1" dirty="0">
                <a:hlinkClick r:id="rId5"/>
              </a:rPr>
              <a:t>Byrne &amp; Just 2023</a:t>
            </a:r>
            <a:r>
              <a:rPr lang="en-US" sz="1600" dirty="0"/>
              <a:t>)</a:t>
            </a:r>
            <a:endParaRPr lang="en-US" dirty="0"/>
          </a:p>
        </p:txBody>
      </p:sp>
      <p:sp>
        <p:nvSpPr>
          <p:cNvPr id="4" name="Slide Number Placeholder 3"/>
          <p:cNvSpPr>
            <a:spLocks noGrp="1"/>
          </p:cNvSpPr>
          <p:nvPr>
            <p:ph type="sldNum" sz="quarter" idx="12"/>
          </p:nvPr>
        </p:nvSpPr>
        <p:spPr>
          <a:xfrm>
            <a:off x="7010400" y="6484606"/>
            <a:ext cx="2133600" cy="365125"/>
          </a:xfrm>
        </p:spPr>
        <p:txBody>
          <a:bodyPr/>
          <a:lstStyle/>
          <a:p>
            <a:fld id="{C471D98E-6F74-4388-8F7C-DB26684237DA}" type="slidenum">
              <a:rPr lang="en-US" altLang="en-US" smtClean="0"/>
              <a:pPr/>
              <a:t>7</a:t>
            </a:fld>
            <a:endParaRPr lang="en-US" altLang="en-US" dirty="0"/>
          </a:p>
        </p:txBody>
      </p:sp>
    </p:spTree>
    <p:extLst>
      <p:ext uri="{BB962C8B-B14F-4D97-AF65-F5344CB8AC3E}">
        <p14:creationId xmlns:p14="http://schemas.microsoft.com/office/powerpoint/2010/main" val="13409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C9DE7-2FBE-B20E-BED3-94A9C5530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49292-08CF-93E0-EDA6-06D6FCF15128}"/>
              </a:ext>
            </a:extLst>
          </p:cNvPr>
          <p:cNvSpPr>
            <a:spLocks noGrp="1"/>
          </p:cNvSpPr>
          <p:nvPr>
            <p:ph type="title"/>
          </p:nvPr>
        </p:nvSpPr>
        <p:spPr/>
        <p:txBody>
          <a:bodyPr>
            <a:normAutofit/>
          </a:bodyPr>
          <a:lstStyle/>
          <a:p>
            <a:r>
              <a:rPr lang="en-US" b="1" dirty="0"/>
              <a:t>Overview:</a:t>
            </a:r>
            <a:r>
              <a:rPr lang="en-US" dirty="0"/>
              <a:t> U.S. School Food Programs</a:t>
            </a:r>
          </a:p>
        </p:txBody>
      </p:sp>
      <p:sp>
        <p:nvSpPr>
          <p:cNvPr id="3" name="Content Placeholder 2">
            <a:extLst>
              <a:ext uri="{FF2B5EF4-FFF2-40B4-BE49-F238E27FC236}">
                <a16:creationId xmlns:a16="http://schemas.microsoft.com/office/drawing/2014/main" id="{70334CAF-2D09-3EAE-E643-B4A90377B159}"/>
              </a:ext>
            </a:extLst>
          </p:cNvPr>
          <p:cNvSpPr>
            <a:spLocks noGrp="1"/>
          </p:cNvSpPr>
          <p:nvPr>
            <p:ph idx="1"/>
          </p:nvPr>
        </p:nvSpPr>
        <p:spPr>
          <a:xfrm>
            <a:off x="457200" y="1143001"/>
            <a:ext cx="8610600" cy="5181600"/>
          </a:xfrm>
        </p:spPr>
        <p:txBody>
          <a:bodyPr/>
          <a:lstStyle/>
          <a:p>
            <a:pPr marL="457200" indent="-457200">
              <a:buFont typeface="+mj-lt"/>
              <a:buAutoNum type="arabicPeriod" startAt="4"/>
            </a:pPr>
            <a:r>
              <a:rPr lang="en-US" sz="2000" b="1" dirty="0">
                <a:solidFill>
                  <a:schemeClr val="accent1"/>
                </a:solidFill>
              </a:rPr>
              <a:t>National School Lunch (NSLP)</a:t>
            </a:r>
            <a:r>
              <a:rPr lang="en-US" sz="2000" b="1" dirty="0">
                <a:solidFill>
                  <a:srgbClr val="0060A8"/>
                </a:solidFill>
              </a:rPr>
              <a:t> </a:t>
            </a:r>
            <a:r>
              <a:rPr lang="en-US" sz="2000" dirty="0"/>
              <a:t>and </a:t>
            </a:r>
            <a:r>
              <a:rPr lang="en-US" sz="2000" b="1" dirty="0">
                <a:solidFill>
                  <a:schemeClr val="accent1"/>
                </a:solidFill>
              </a:rPr>
              <a:t>School Breakfast (SBP)</a:t>
            </a:r>
            <a:r>
              <a:rPr lang="en-US" sz="2000" dirty="0">
                <a:solidFill>
                  <a:schemeClr val="accent1"/>
                </a:solidFill>
              </a:rPr>
              <a:t> </a:t>
            </a:r>
            <a:r>
              <a:rPr lang="en-US" sz="2000" b="1" dirty="0">
                <a:solidFill>
                  <a:schemeClr val="accent1"/>
                </a:solidFill>
              </a:rPr>
              <a:t>programs</a:t>
            </a:r>
          </a:p>
          <a:p>
            <a:pPr marL="857250" lvl="1" indent="-457200"/>
            <a:r>
              <a:rPr lang="en-US" sz="1600" u="sng" dirty="0"/>
              <a:t>Free or reduced-price meals</a:t>
            </a:r>
            <a:r>
              <a:rPr lang="en-US" sz="1600" dirty="0"/>
              <a:t> at school for low-income kids; </a:t>
            </a:r>
            <a:r>
              <a:rPr lang="en-US" sz="1600" b="1" dirty="0"/>
              <a:t>$17.2 billion</a:t>
            </a:r>
            <a:r>
              <a:rPr lang="en-US" sz="1600" dirty="0"/>
              <a:t> for NSLP and </a:t>
            </a:r>
            <a:r>
              <a:rPr lang="en-US" sz="1600" b="1" dirty="0"/>
              <a:t>$5.2 billion </a:t>
            </a:r>
            <a:r>
              <a:rPr lang="en-US" sz="1600" dirty="0"/>
              <a:t>for SBP (federal) (source: </a:t>
            </a:r>
            <a:r>
              <a:rPr lang="en-US" sz="1600" dirty="0">
                <a:hlinkClick r:id="rId3"/>
              </a:rPr>
              <a:t>USDA ERS</a:t>
            </a:r>
            <a:r>
              <a:rPr lang="en-US" sz="1600" dirty="0"/>
              <a:t>)</a:t>
            </a:r>
          </a:p>
          <a:p>
            <a:pPr marL="857250" lvl="1" indent="-457200"/>
            <a:r>
              <a:rPr lang="en-US" sz="1600" u="sng" dirty="0"/>
              <a:t>Community Eligibility Provision </a:t>
            </a:r>
            <a:r>
              <a:rPr lang="en-US" sz="1600" dirty="0"/>
              <a:t>– federal funding to allow schools/districts to expand free meals for </a:t>
            </a:r>
            <a:r>
              <a:rPr lang="en-US" sz="1600" i="1" dirty="0"/>
              <a:t>all</a:t>
            </a:r>
            <a:r>
              <a:rPr lang="en-US" sz="1600" dirty="0"/>
              <a:t> </a:t>
            </a:r>
            <a:r>
              <a:rPr lang="en-US" sz="1600" i="1" dirty="0"/>
              <a:t>students at high-poverty schools</a:t>
            </a:r>
            <a:endParaRPr lang="en-US" sz="1600" dirty="0"/>
          </a:p>
          <a:p>
            <a:pPr marL="857250" lvl="1" indent="-457200"/>
            <a:r>
              <a:rPr lang="en-US" sz="1600" u="sng" dirty="0"/>
              <a:t>Universal free school meals </a:t>
            </a:r>
            <a:r>
              <a:rPr lang="en-US" sz="1600" dirty="0"/>
              <a:t>– state funding to expand free meals to </a:t>
            </a:r>
            <a:r>
              <a:rPr lang="en-US" sz="1600" i="1" dirty="0"/>
              <a:t>all students at all schools</a:t>
            </a:r>
          </a:p>
          <a:p>
            <a:pPr marL="857250" lvl="1" indent="-457200"/>
            <a:endParaRPr lang="en-US" sz="1600" dirty="0"/>
          </a:p>
          <a:p>
            <a:pPr marL="457200" indent="-457200">
              <a:buFont typeface="+mj-lt"/>
              <a:buAutoNum type="arabicPeriod" startAt="4"/>
            </a:pPr>
            <a:r>
              <a:rPr lang="en-US" sz="2000" b="1" dirty="0">
                <a:solidFill>
                  <a:schemeClr val="accent1"/>
                </a:solidFill>
              </a:rPr>
              <a:t> Pandemic EBT </a:t>
            </a:r>
            <a:r>
              <a:rPr lang="en-US" sz="2000" dirty="0">
                <a:solidFill>
                  <a:schemeClr val="accent1"/>
                </a:solidFill>
              </a:rPr>
              <a:t>and </a:t>
            </a:r>
            <a:r>
              <a:rPr lang="en-US" sz="2000" b="1" dirty="0">
                <a:solidFill>
                  <a:schemeClr val="accent1"/>
                </a:solidFill>
              </a:rPr>
              <a:t>Summer EBT </a:t>
            </a:r>
            <a:endParaRPr lang="en-US" sz="2000" dirty="0">
              <a:solidFill>
                <a:schemeClr val="accent1"/>
              </a:solidFill>
            </a:endParaRPr>
          </a:p>
          <a:p>
            <a:pPr marL="857250" lvl="1" indent="-457200"/>
            <a:r>
              <a:rPr lang="en-US" sz="1600" u="sng" dirty="0"/>
              <a:t>Pandemic EBT</a:t>
            </a:r>
            <a:r>
              <a:rPr lang="en-US" sz="1600" dirty="0"/>
              <a:t> (2020 – 2023) – </a:t>
            </a:r>
            <a:r>
              <a:rPr lang="en-US" sz="1600" i="1" dirty="0"/>
              <a:t>temporary</a:t>
            </a:r>
            <a:r>
              <a:rPr lang="en-US" sz="1600" dirty="0"/>
              <a:t> food voucher benefit program (like SNAP) to </a:t>
            </a:r>
            <a:r>
              <a:rPr lang="en-US" sz="1600" i="1" dirty="0"/>
              <a:t>replace free/reduced-price meals </a:t>
            </a:r>
            <a:r>
              <a:rPr lang="en-US" sz="1600" dirty="0"/>
              <a:t>lost due to COVID-19 school closures; </a:t>
            </a:r>
            <a:r>
              <a:rPr lang="en-US" sz="1600" b="1" dirty="0"/>
              <a:t>$28 billion </a:t>
            </a:r>
            <a:r>
              <a:rPr lang="en-US" sz="1600" dirty="0"/>
              <a:t>(</a:t>
            </a:r>
            <a:r>
              <a:rPr lang="en-US" sz="1600" dirty="0">
                <a:hlinkClick r:id="rId4"/>
              </a:rPr>
              <a:t>FY ‘21</a:t>
            </a:r>
            <a:r>
              <a:rPr lang="en-US" sz="1600" dirty="0"/>
              <a:t>)</a:t>
            </a:r>
          </a:p>
          <a:p>
            <a:pPr marL="857250" lvl="1" indent="-457200"/>
            <a:r>
              <a:rPr lang="en-US" sz="1600" u="sng" dirty="0"/>
              <a:t>Summer EBT</a:t>
            </a:r>
            <a:r>
              <a:rPr lang="en-US" sz="1600" dirty="0"/>
              <a:t> (2024 – Present) – </a:t>
            </a:r>
            <a:r>
              <a:rPr lang="en-US" sz="1600" i="1" dirty="0"/>
              <a:t>permanent</a:t>
            </a:r>
            <a:r>
              <a:rPr lang="en-US" sz="1600" dirty="0"/>
              <a:t> food voucher benefit program (like SNAP) </a:t>
            </a:r>
            <a:r>
              <a:rPr lang="en-US" sz="1600" i="1" dirty="0"/>
              <a:t>for school-age children in summer months</a:t>
            </a:r>
            <a:r>
              <a:rPr lang="en-US" sz="1600" dirty="0"/>
              <a:t>; </a:t>
            </a:r>
            <a:r>
              <a:rPr lang="en-US" sz="1600" b="1" dirty="0"/>
              <a:t>$2.8 billion </a:t>
            </a:r>
            <a:r>
              <a:rPr lang="en-US" sz="1600" dirty="0"/>
              <a:t>(’24 est.)</a:t>
            </a:r>
          </a:p>
        </p:txBody>
      </p:sp>
      <p:sp>
        <p:nvSpPr>
          <p:cNvPr id="4" name="Slide Number Placeholder 3">
            <a:extLst>
              <a:ext uri="{FF2B5EF4-FFF2-40B4-BE49-F238E27FC236}">
                <a16:creationId xmlns:a16="http://schemas.microsoft.com/office/drawing/2014/main" id="{BE25BA16-37C2-BF26-C015-DDCD8174012A}"/>
              </a:ext>
            </a:extLst>
          </p:cNvPr>
          <p:cNvSpPr>
            <a:spLocks noGrp="1"/>
          </p:cNvSpPr>
          <p:nvPr>
            <p:ph type="sldNum" sz="quarter" idx="12"/>
          </p:nvPr>
        </p:nvSpPr>
        <p:spPr>
          <a:xfrm>
            <a:off x="7010400" y="6484606"/>
            <a:ext cx="2133600" cy="365125"/>
          </a:xfrm>
        </p:spPr>
        <p:txBody>
          <a:bodyPr/>
          <a:lstStyle/>
          <a:p>
            <a:fld id="{C471D98E-6F74-4388-8F7C-DB26684237DA}" type="slidenum">
              <a:rPr lang="en-US" altLang="en-US" smtClean="0"/>
              <a:pPr/>
              <a:t>8</a:t>
            </a:fld>
            <a:endParaRPr lang="en-US" altLang="en-US" dirty="0"/>
          </a:p>
        </p:txBody>
      </p:sp>
    </p:spTree>
    <p:extLst>
      <p:ext uri="{BB962C8B-B14F-4D97-AF65-F5344CB8AC3E}">
        <p14:creationId xmlns:p14="http://schemas.microsoft.com/office/powerpoint/2010/main" val="9997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dirty="0"/>
              <a:t>Spending on Food and Nutrition Programs</a:t>
            </a:r>
          </a:p>
        </p:txBody>
      </p:sp>
      <p:sp>
        <p:nvSpPr>
          <p:cNvPr id="9" name="Content Placeholder 8">
            <a:extLst>
              <a:ext uri="{FF2B5EF4-FFF2-40B4-BE49-F238E27FC236}">
                <a16:creationId xmlns:a16="http://schemas.microsoft.com/office/drawing/2014/main" id="{5F25E51F-9943-89BB-017D-B8C4F319E77F}"/>
              </a:ext>
            </a:extLst>
          </p:cNvPr>
          <p:cNvSpPr>
            <a:spLocks noGrp="1"/>
          </p:cNvSpPr>
          <p:nvPr>
            <p:ph idx="1"/>
          </p:nvPr>
        </p:nvSpPr>
        <p:spPr>
          <a:xfrm>
            <a:off x="457200" y="5026622"/>
            <a:ext cx="8229600" cy="1585395"/>
          </a:xfrm>
        </p:spPr>
        <p:txBody>
          <a:bodyPr/>
          <a:lstStyle/>
          <a:p>
            <a:pPr marL="0" indent="0">
              <a:buNone/>
            </a:pPr>
            <a:r>
              <a:rPr lang="en-US" sz="2400" dirty="0"/>
              <a:t>Benefits co-determined by: </a:t>
            </a:r>
          </a:p>
          <a:p>
            <a:pPr lvl="1"/>
            <a:r>
              <a:rPr lang="en-US" sz="2000" dirty="0"/>
              <a:t>Economic conditions (“automatic stabilizer”)</a:t>
            </a:r>
          </a:p>
          <a:p>
            <a:pPr lvl="1"/>
            <a:r>
              <a:rPr lang="en-US" sz="2000" dirty="0"/>
              <a:t>Policy decisions</a:t>
            </a:r>
          </a:p>
          <a:p>
            <a:pPr lvl="2"/>
            <a:endParaRPr lang="en-US" sz="1400" dirty="0"/>
          </a:p>
          <a:p>
            <a:endParaRPr lang="en-US" sz="1800" dirty="0"/>
          </a:p>
          <a:p>
            <a:endParaRPr lang="en-US" sz="1800" dirty="0"/>
          </a:p>
        </p:txBody>
      </p:sp>
      <p:sp>
        <p:nvSpPr>
          <p:cNvPr id="4" name="Slide Number Placeholder 3"/>
          <p:cNvSpPr>
            <a:spLocks noGrp="1"/>
          </p:cNvSpPr>
          <p:nvPr>
            <p:ph type="sldNum" sz="quarter" idx="12"/>
          </p:nvPr>
        </p:nvSpPr>
        <p:spPr/>
        <p:txBody>
          <a:bodyPr/>
          <a:lstStyle/>
          <a:p>
            <a:fld id="{C471D98E-6F74-4388-8F7C-DB26684237DA}" type="slidenum">
              <a:rPr lang="en-US" altLang="en-US" smtClean="0"/>
              <a:pPr/>
              <a:t>9</a:t>
            </a:fld>
            <a:endParaRPr lang="en-US" altLang="en-US" dirty="0"/>
          </a:p>
        </p:txBody>
      </p:sp>
      <p:pic>
        <p:nvPicPr>
          <p:cNvPr id="8" name="Picture 7" descr="A graph of growth in a chart&#10;&#10;Description automatically generated with medium confidence">
            <a:extLst>
              <a:ext uri="{FF2B5EF4-FFF2-40B4-BE49-F238E27FC236}">
                <a16:creationId xmlns:a16="http://schemas.microsoft.com/office/drawing/2014/main" id="{C0651378-5759-1740-8E28-41B0BBA73CEA}"/>
              </a:ext>
            </a:extLst>
          </p:cNvPr>
          <p:cNvPicPr>
            <a:picLocks noChangeAspect="1"/>
          </p:cNvPicPr>
          <p:nvPr/>
        </p:nvPicPr>
        <p:blipFill>
          <a:blip r:embed="rId3">
            <a:extLst>
              <a:ext uri="{28A0092B-C50C-407E-A947-70E740481C1C}">
                <a14:useLocalDpi xmlns:a14="http://schemas.microsoft.com/office/drawing/2010/main" val="0"/>
              </a:ext>
            </a:extLst>
          </a:blip>
          <a:srcRect l="1618" t="1231" r="2730" b="42406"/>
          <a:stretch/>
        </p:blipFill>
        <p:spPr>
          <a:xfrm>
            <a:off x="1524000" y="939886"/>
            <a:ext cx="5749498" cy="3987629"/>
          </a:xfrm>
          <a:prstGeom prst="rect">
            <a:avLst/>
          </a:prstGeom>
        </p:spPr>
      </p:pic>
      <p:sp>
        <p:nvSpPr>
          <p:cNvPr id="16" name="TextBox 15">
            <a:extLst>
              <a:ext uri="{FF2B5EF4-FFF2-40B4-BE49-F238E27FC236}">
                <a16:creationId xmlns:a16="http://schemas.microsoft.com/office/drawing/2014/main" id="{0E53E29C-2BB3-3ACB-A86C-60C0FB29384B}"/>
              </a:ext>
            </a:extLst>
          </p:cNvPr>
          <p:cNvSpPr txBox="1"/>
          <p:nvPr/>
        </p:nvSpPr>
        <p:spPr>
          <a:xfrm>
            <a:off x="101999" y="6565018"/>
            <a:ext cx="6675826" cy="261610"/>
          </a:xfrm>
          <a:prstGeom prst="rect">
            <a:avLst/>
          </a:prstGeom>
          <a:noFill/>
        </p:spPr>
        <p:txBody>
          <a:bodyPr wrap="square" rtlCol="0">
            <a:spAutoFit/>
          </a:bodyPr>
          <a:lstStyle/>
          <a:p>
            <a:r>
              <a:rPr lang="en-US" sz="1050" dirty="0"/>
              <a:t>Source: </a:t>
            </a:r>
            <a:r>
              <a:rPr lang="en-US" sz="1050" dirty="0">
                <a:hlinkClick r:id="rId4"/>
              </a:rPr>
              <a:t>USDA ERS </a:t>
            </a:r>
            <a:r>
              <a:rPr lang="en-US" sz="1050" dirty="0"/>
              <a:t>(2024)</a:t>
            </a:r>
          </a:p>
        </p:txBody>
      </p:sp>
      <p:sp>
        <p:nvSpPr>
          <p:cNvPr id="13" name="TextBox 12">
            <a:extLst>
              <a:ext uri="{FF2B5EF4-FFF2-40B4-BE49-F238E27FC236}">
                <a16:creationId xmlns:a16="http://schemas.microsoft.com/office/drawing/2014/main" id="{889B43EF-0123-CBFC-3BB7-6A154F703DD4}"/>
              </a:ext>
            </a:extLst>
          </p:cNvPr>
          <p:cNvSpPr txBox="1"/>
          <p:nvPr/>
        </p:nvSpPr>
        <p:spPr>
          <a:xfrm>
            <a:off x="7397860" y="3124200"/>
            <a:ext cx="1746139" cy="1354217"/>
          </a:xfrm>
          <a:prstGeom prst="rect">
            <a:avLst/>
          </a:prstGeom>
          <a:noFill/>
        </p:spPr>
        <p:txBody>
          <a:bodyPr wrap="square" rtlCol="0">
            <a:spAutoFit/>
          </a:bodyPr>
          <a:lstStyle/>
          <a:p>
            <a:r>
              <a:rPr lang="en-US" sz="1600" dirty="0"/>
              <a:t>Large SNAP growth following Great Recession &amp; COVID-19</a:t>
            </a:r>
          </a:p>
          <a:p>
            <a:endParaRPr lang="en-US" dirty="0"/>
          </a:p>
        </p:txBody>
      </p:sp>
      <p:cxnSp>
        <p:nvCxnSpPr>
          <p:cNvPr id="15" name="Straight Arrow Connector 14">
            <a:extLst>
              <a:ext uri="{FF2B5EF4-FFF2-40B4-BE49-F238E27FC236}">
                <a16:creationId xmlns:a16="http://schemas.microsoft.com/office/drawing/2014/main" id="{BE290339-C73F-E546-A08C-48C8C42A3270}"/>
              </a:ext>
            </a:extLst>
          </p:cNvPr>
          <p:cNvCxnSpPr>
            <a:cxnSpLocks/>
            <a:stCxn id="13" idx="1"/>
          </p:cNvCxnSpPr>
          <p:nvPr/>
        </p:nvCxnSpPr>
        <p:spPr>
          <a:xfrm flipH="1" flipV="1">
            <a:off x="6117019" y="3448194"/>
            <a:ext cx="1280841" cy="3531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B5CEF404-4252-CDBA-3ACB-25FB3D816922}"/>
              </a:ext>
            </a:extLst>
          </p:cNvPr>
          <p:cNvCxnSpPr>
            <a:cxnSpLocks/>
            <a:stCxn id="13" idx="1"/>
          </p:cNvCxnSpPr>
          <p:nvPr/>
        </p:nvCxnSpPr>
        <p:spPr>
          <a:xfrm flipH="1" flipV="1">
            <a:off x="7107061" y="3223307"/>
            <a:ext cx="290799" cy="57800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150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5"/>
  <p:tag name="CUSTOMGRIDBACKCOLOR" val="-722948"/>
  <p:tag name="DISPLAYDEVICENUMBER" val="True"/>
  <p:tag name="POLLINGCYCLE" val="2"/>
  <p:tag name="ALLOWUSERFEEDBACK" val="True"/>
  <p:tag name="ADVANCEDSETTINGSVIEW" val="Tru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5"/>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 name="LUIDIAENABLED" val="False"/>
  <p:tag name="POWERPOINTVERSION" val="11.0"/>
  <p:tag name="INCLUDESESSION" val="Tru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18522</TotalTime>
  <Words>3195</Words>
  <Application>Microsoft Office PowerPoint</Application>
  <PresentationFormat>On-screen Show (4:3)</PresentationFormat>
  <Paragraphs>414</Paragraphs>
  <Slides>46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AP</vt:lpstr>
      <vt:lpstr>Arial</vt:lpstr>
      <vt:lpstr>Calibri</vt:lpstr>
      <vt:lpstr>Cambria Math</vt:lpstr>
      <vt:lpstr>TeXGyreTermes-Regular</vt:lpstr>
      <vt:lpstr>Times New Roman</vt:lpstr>
      <vt:lpstr>Wingdings</vt:lpstr>
      <vt:lpstr>Office Theme</vt:lpstr>
      <vt:lpstr>Food Stamps (SNAP) and Nutrition Programs  Prof. Mark Shepard Special Guest: Kelsey Pukelis Harvard Kennedy School  SUP-110: Poverty and Public Policy Spring 2025, Week 6 </vt:lpstr>
      <vt:lpstr>Motivation: Policy debates on food assistance</vt:lpstr>
      <vt:lpstr>Motivation</vt:lpstr>
      <vt:lpstr>Outline</vt:lpstr>
      <vt:lpstr>Food and Nutrition Policy Overview</vt:lpstr>
      <vt:lpstr>Context: Food Insecurity in America</vt:lpstr>
      <vt:lpstr>Overview: U.S. Food &amp; Nutrition Programs</vt:lpstr>
      <vt:lpstr>Overview: U.S. School Food Programs</vt:lpstr>
      <vt:lpstr>Spending on Food and Nutrition Programs</vt:lpstr>
      <vt:lpstr>Context: How Large is Nutrition Assistance?</vt:lpstr>
      <vt:lpstr>Two Key Policy Features</vt:lpstr>
      <vt:lpstr>Federalism example: Summer EBT implementation</vt:lpstr>
      <vt:lpstr>Federalism example: Universal free school meals</vt:lpstr>
      <vt:lpstr>Social norms, values, &amp; politics</vt:lpstr>
      <vt:lpstr>Three economic features  of snap</vt:lpstr>
      <vt:lpstr>Three Economic Features of SNAP</vt:lpstr>
      <vt:lpstr>Feature #1: NIT-like Benefit Schedule</vt:lpstr>
      <vt:lpstr>Feature #1: NIT-like Benefit Schedule (2)</vt:lpstr>
      <vt:lpstr>Complexity of Benefit Calculation</vt:lpstr>
      <vt:lpstr>Feature #2: Broad Eligibility (but with limits and application hassles)</vt:lpstr>
      <vt:lpstr>Feature #3: In-Kind Benefits</vt:lpstr>
      <vt:lpstr>Feature #3: In-Kind Benefits</vt:lpstr>
      <vt:lpstr>State SNAP EBT Cards</vt:lpstr>
      <vt:lpstr>State SNAP EBT Cards (2)</vt:lpstr>
      <vt:lpstr>Example of WIC approved foods</vt:lpstr>
      <vt:lpstr>Why Give In-Kind Benefits?</vt:lpstr>
      <vt:lpstr>Is SNAP Equivalent to Cash Anyway? </vt:lpstr>
      <vt:lpstr>New evidence on Nutrition programs</vt:lpstr>
      <vt:lpstr>Two Studies on Policy-Relevant Topics</vt:lpstr>
      <vt:lpstr>Nutritional inequality by income</vt:lpstr>
      <vt:lpstr>Motivation &amp; background</vt:lpstr>
      <vt:lpstr>Impact on Targeted Fruit &amp; Vegetable Intake</vt:lpstr>
      <vt:lpstr>Impacts on Healthy Eating Index</vt:lpstr>
      <vt:lpstr>Summary of Healthy Incentives Pilot</vt:lpstr>
      <vt:lpstr>Healthy Incentives Pilot: Policy Implications</vt:lpstr>
      <vt:lpstr>Evidence on school meal programs</vt:lpstr>
      <vt:lpstr>Policy Context of School Meal Programs</vt:lpstr>
      <vt:lpstr>Community Eligibility Provision (CEP)</vt:lpstr>
      <vt:lpstr>Debates on Universal Free School Meal Policies</vt:lpstr>
      <vt:lpstr>Some Evidence: Marcus and Yewell (2022)</vt:lpstr>
      <vt:lpstr>Empirical strategy, outcomes, and data</vt:lpstr>
      <vt:lpstr>Variation in exposure to CEP across zip codes</vt:lpstr>
      <vt:lpstr>Effects on food spending &amp; diet quality</vt:lpstr>
      <vt:lpstr>Effects on Food Insecurity</vt:lpstr>
      <vt:lpstr>Effects of CEP from Marcus and Yewell (2022)</vt:lpstr>
      <vt:lpstr>Policy Take-aways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Context, and the Taste for Redistribution</dc:title>
  <dc:creator>Monica</dc:creator>
  <cp:lastModifiedBy>Mark Shepard</cp:lastModifiedBy>
  <cp:revision>1431</cp:revision>
  <cp:lastPrinted>2018-01-19T13:20:25Z</cp:lastPrinted>
  <dcterms:created xsi:type="dcterms:W3CDTF">2009-10-31T14:12:13Z</dcterms:created>
  <dcterms:modified xsi:type="dcterms:W3CDTF">2025-02-28T15:19:44Z</dcterms:modified>
</cp:coreProperties>
</file>